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13" roundtripDataSignature="AMtx7mjYqHwlltx8vcrWwvyuOsolD3L1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customschemas.google.com/relationships/presentationmetadata" Target="meta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ja-JP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tjdW5umI24Ry0GyiAB00W1zrUNkf7dsZ/edit?slide=id.p1#slide=id.p1" TargetMode="External"/><Relationship Id="rId3" Type="http://schemas.openxmlformats.org/officeDocument/2006/relationships/hyperlink" Target="https://docs.google.com/presentation/d/1LIbNz4nhry_Fox2yd26nkaejBi880YX_/edit?slide=id.p1#slide=id.p1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8a44b3d18d_0_51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g38a44b3d18d_0_51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7844bbc702_0_0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g37844bbc702_0_0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700"/>
              <a:t>3つくらいの要素があれば良い</a:t>
            </a:r>
            <a:endParaRPr sz="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700"/>
              <a:t>→「TGTは誰か」「どんな不を解消するのか」「どうやって解消するのか」</a:t>
            </a:r>
            <a:endParaRPr sz="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700"/>
              <a:t>・キャリア</a:t>
            </a:r>
            <a:endParaRPr sz="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700"/>
              <a:t>・ジョブトレ</a:t>
            </a:r>
            <a:endParaRPr sz="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700"/>
              <a:t>・アスタネ</a:t>
            </a:r>
            <a:endParaRPr sz="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700"/>
              <a:t>などの全事業の紹介</a:t>
            </a:r>
            <a:endParaRPr sz="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700"/>
              <a:t>アスタネモデル提案資料</a:t>
            </a:r>
            <a:endParaRPr sz="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700" u="sng">
                <a:solidFill>
                  <a:schemeClr val="hlink"/>
                </a:solidFill>
                <a:hlinkClick r:id="rId2"/>
              </a:rPr>
              <a:t>https://docs.google.com/presentation/d/1tjdW5umI24Ry0GyiAB00W1zrUNkf7dsZ/edit?slide=id.p1#slide=id.p1</a:t>
            </a:r>
            <a:endParaRPr sz="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700"/>
              <a:t>アスタネ事業説明（進藤さん関係者向け）</a:t>
            </a:r>
            <a:endParaRPr sz="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700" u="sng">
                <a:solidFill>
                  <a:schemeClr val="hlink"/>
                </a:solidFill>
                <a:hlinkClick r:id="rId3"/>
              </a:rPr>
              <a:t>https://docs.google.com/presentation/d/1LIbNz4nhry_Fox2yd26nkaejBi880YX_/edit?slide=id.p1#slide=id.p1</a:t>
            </a:r>
            <a:endParaRPr sz="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/>
          </a:p>
        </p:txBody>
      </p:sp>
      <p:sp>
        <p:nvSpPr>
          <p:cNvPr id="66" name="Google Shape;66;g37844bbc702_0_0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7844bbc702_0_590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g37844bbc702_0_590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700"/>
              <a:t>3つくらいの要素があれば良い</a:t>
            </a:r>
            <a:endParaRPr sz="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700"/>
              <a:t>→「TGTは誰か」「どんな不を解消するのか」「どうやって解消するのか」</a:t>
            </a:r>
            <a:endParaRPr sz="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700"/>
              <a:t>・キャリア</a:t>
            </a:r>
            <a:endParaRPr sz="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700"/>
              <a:t>・ジョブトレ</a:t>
            </a:r>
            <a:endParaRPr sz="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700"/>
              <a:t>・アスタネ</a:t>
            </a:r>
            <a:endParaRPr sz="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700"/>
              <a:t>などの全事業の紹介</a:t>
            </a:r>
            <a:endParaRPr sz="700"/>
          </a:p>
        </p:txBody>
      </p:sp>
      <p:sp>
        <p:nvSpPr>
          <p:cNvPr id="81" name="Google Shape;81;g37844bbc702_0_590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7844bbc702_0_507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-JP"/>
              <a:t>こちらが体制イメージです。フランチャイズのような形式で多面的にサポートします。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-JP"/>
              <a:t>弊社からはハウスや設備等をお貸しし、生産や管理者・従業員のサポートを行います。その分地代家賃や各種サポート料もいただきます。また、ほとんどの企業様は現時点で販路をお持ちでないと思いますので、まず生産したシイタケはアスタネに納品をいただき、その販売収益を還元させていただきます。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g37844bbc702_0_507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7844bbc702_0_143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g37844bbc702_0_143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Meiryo"/>
              <a:ea typeface="Meiryo"/>
              <a:cs typeface="Meiryo"/>
              <a:sym typeface="Meiry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-JP">
                <a:latin typeface="Meiryo"/>
                <a:ea typeface="Meiryo"/>
                <a:cs typeface="Meiryo"/>
                <a:sym typeface="Meiryo"/>
              </a:rPr>
              <a:t>https://www.nikkei.com/article/DGXLRSP614354_S1A710C2000000/</a:t>
            </a:r>
            <a:endParaRPr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67" name="Google Shape;167;g37844bbc702_0_143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7844bbc702_0_440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g37844bbc702_0_440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Meiryo"/>
              <a:ea typeface="Meiryo"/>
              <a:cs typeface="Meiryo"/>
              <a:sym typeface="Meiry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97" name="Google Shape;197;g37844bbc702_0_440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1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31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31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g1c7de311f60_0_199"/>
          <p:cNvSpPr txBox="1"/>
          <p:nvPr>
            <p:ph type="ctrTitle"/>
          </p:nvPr>
        </p:nvSpPr>
        <p:spPr>
          <a:xfrm>
            <a:off x="415611" y="992767"/>
            <a:ext cx="113608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g1c7de311f60_0_199"/>
          <p:cNvSpPr txBox="1"/>
          <p:nvPr>
            <p:ph idx="1" type="subTitle"/>
          </p:nvPr>
        </p:nvSpPr>
        <p:spPr>
          <a:xfrm>
            <a:off x="415600" y="3778833"/>
            <a:ext cx="113608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タイトルとコンテンツ">
  <p:cSld name="1_タイトルとコンテンツ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g1c7de311f60_0_240"/>
          <p:cNvGrpSpPr/>
          <p:nvPr/>
        </p:nvGrpSpPr>
        <p:grpSpPr>
          <a:xfrm>
            <a:off x="162640" y="504825"/>
            <a:ext cx="11826160" cy="361950"/>
            <a:chOff x="121980" y="390525"/>
            <a:chExt cx="8869620" cy="361950"/>
          </a:xfrm>
        </p:grpSpPr>
        <p:pic>
          <p:nvPicPr>
            <p:cNvPr id="15" name="Google Shape;15;g1c7de311f60_0_240"/>
            <p:cNvPicPr preferRelativeResize="0"/>
            <p:nvPr/>
          </p:nvPicPr>
          <p:blipFill rotWithShape="1">
            <a:blip r:embed="rId2">
              <a:alphaModFix/>
            </a:blip>
            <a:srcRect b="3669" l="0" r="1818" t="1"/>
            <a:stretch/>
          </p:blipFill>
          <p:spPr>
            <a:xfrm>
              <a:off x="121980" y="421811"/>
              <a:ext cx="7275770" cy="3211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6;g1c7de311f60_0_240"/>
            <p:cNvPicPr preferRelativeResize="0"/>
            <p:nvPr/>
          </p:nvPicPr>
          <p:blipFill rotWithShape="1">
            <a:blip r:embed="rId2">
              <a:alphaModFix/>
            </a:blip>
            <a:srcRect b="809" l="74446" r="4860" t="-9383"/>
            <a:stretch/>
          </p:blipFill>
          <p:spPr>
            <a:xfrm>
              <a:off x="7458075" y="390525"/>
              <a:ext cx="1533525" cy="3619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Google Shape;17;g1c7de311f60_0_240"/>
          <p:cNvSpPr txBox="1"/>
          <p:nvPr>
            <p:ph idx="12" type="sldNum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18" name="Google Shape;18;g1c7de311f60_0_240"/>
          <p:cNvSpPr txBox="1"/>
          <p:nvPr/>
        </p:nvSpPr>
        <p:spPr>
          <a:xfrm>
            <a:off x="1335314" y="6507554"/>
            <a:ext cx="9521372" cy="2347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ja-JP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©GeneralPartners Co.,Ltd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g1c7de311f60_0_2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10900" y="117283"/>
            <a:ext cx="861786" cy="418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タイトルとコンテンツ 1">
  <p:cSld name="2_タイトルとコンテンツ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g37844bbc702_0_202"/>
          <p:cNvGrpSpPr/>
          <p:nvPr/>
        </p:nvGrpSpPr>
        <p:grpSpPr>
          <a:xfrm>
            <a:off x="162636" y="504825"/>
            <a:ext cx="11825865" cy="361950"/>
            <a:chOff x="121980" y="390525"/>
            <a:chExt cx="8869621" cy="361950"/>
          </a:xfrm>
        </p:grpSpPr>
        <p:pic>
          <p:nvPicPr>
            <p:cNvPr id="22" name="Google Shape;22;g37844bbc702_0_202"/>
            <p:cNvPicPr preferRelativeResize="0"/>
            <p:nvPr/>
          </p:nvPicPr>
          <p:blipFill rotWithShape="1">
            <a:blip r:embed="rId2">
              <a:alphaModFix/>
            </a:blip>
            <a:srcRect b="3670" l="0" r="1816" t="0"/>
            <a:stretch/>
          </p:blipFill>
          <p:spPr>
            <a:xfrm>
              <a:off x="121980" y="421811"/>
              <a:ext cx="7275770" cy="3211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3;g37844bbc702_0_202"/>
            <p:cNvPicPr preferRelativeResize="0"/>
            <p:nvPr/>
          </p:nvPicPr>
          <p:blipFill rotWithShape="1">
            <a:blip r:embed="rId2">
              <a:alphaModFix/>
            </a:blip>
            <a:srcRect b="802" l="74446" r="4857" t="-9381"/>
            <a:stretch/>
          </p:blipFill>
          <p:spPr>
            <a:xfrm>
              <a:off x="7458075" y="390525"/>
              <a:ext cx="1533526" cy="3619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Google Shape;24;g37844bbc702_0_202"/>
          <p:cNvSpPr txBox="1"/>
          <p:nvPr>
            <p:ph idx="12" type="sldNum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25" name="Google Shape;25;g37844bbc702_0_202"/>
          <p:cNvSpPr txBox="1"/>
          <p:nvPr/>
        </p:nvSpPr>
        <p:spPr>
          <a:xfrm>
            <a:off x="1335314" y="6507554"/>
            <a:ext cx="952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ja-JP" sz="9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©GeneralPartners Co.,Ltd</a:t>
            </a:r>
            <a:endParaRPr b="0" i="0" sz="900" u="none" cap="none" strike="noStrik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26" name="Google Shape;26;g37844bbc702_0_2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10900" y="117283"/>
            <a:ext cx="861786" cy="418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ne">
  <p:cSld name="non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1c7de311f60_0_247"/>
          <p:cNvSpPr txBox="1"/>
          <p:nvPr/>
        </p:nvSpPr>
        <p:spPr>
          <a:xfrm>
            <a:off x="2" y="6507555"/>
            <a:ext cx="12191999" cy="2308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ja-JP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©GeneralPartners Co.,Ltd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29;g1c7de311f60_0_2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46615" y="2019073"/>
            <a:ext cx="6498771" cy="2279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タイトルとコンテンツ">
  <p:cSld name="5_タイトルとコンテンツ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61114_ppt-03.jpg" id="31" name="Google Shape;31;g3783fae6457_0_2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6" cy="685799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g3783fae6457_0_245"/>
          <p:cNvSpPr txBox="1"/>
          <p:nvPr>
            <p:ph idx="12" type="sldNum"/>
          </p:nvPr>
        </p:nvSpPr>
        <p:spPr>
          <a:xfrm>
            <a:off x="5605326" y="6356352"/>
            <a:ext cx="705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3"/>
              <a:buFont typeface="Arial"/>
              <a:buNone/>
              <a:defRPr b="0" i="0" sz="71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3"/>
              <a:buFont typeface="Arial"/>
              <a:buNone/>
              <a:defRPr b="0" i="0" sz="71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3"/>
              <a:buFont typeface="Arial"/>
              <a:buNone/>
              <a:defRPr b="0" i="0" sz="71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3"/>
              <a:buFont typeface="Arial"/>
              <a:buNone/>
              <a:defRPr b="0" i="0" sz="71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3"/>
              <a:buFont typeface="Arial"/>
              <a:buNone/>
              <a:defRPr b="0" i="0" sz="71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3"/>
              <a:buFont typeface="Arial"/>
              <a:buNone/>
              <a:defRPr b="0" i="0" sz="71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3"/>
              <a:buFont typeface="Arial"/>
              <a:buNone/>
              <a:defRPr b="0" i="0" sz="71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3"/>
              <a:buFont typeface="Arial"/>
              <a:buNone/>
              <a:defRPr b="0" i="0" sz="71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3"/>
              <a:buFont typeface="Arial"/>
              <a:buNone/>
              <a:defRPr b="0" i="0" sz="71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33" name="Google Shape;33;g3783fae6457_0_245"/>
          <p:cNvSpPr txBox="1"/>
          <p:nvPr>
            <p:ph idx="1" type="body"/>
          </p:nvPr>
        </p:nvSpPr>
        <p:spPr>
          <a:xfrm>
            <a:off x="1883833" y="682625"/>
            <a:ext cx="9482700" cy="5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g3783fae6457_0_245"/>
          <p:cNvSpPr txBox="1"/>
          <p:nvPr>
            <p:ph idx="2" type="body"/>
          </p:nvPr>
        </p:nvSpPr>
        <p:spPr>
          <a:xfrm>
            <a:off x="1883833" y="1635126"/>
            <a:ext cx="9482700" cy="39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g3783fae6457_0_245"/>
          <p:cNvSpPr/>
          <p:nvPr/>
        </p:nvSpPr>
        <p:spPr>
          <a:xfrm>
            <a:off x="10608382" y="6473796"/>
            <a:ext cx="11931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5"/>
              <a:buFont typeface="Arial"/>
              <a:buNone/>
            </a:pPr>
            <a:r>
              <a:rPr b="0" i="0" lang="ja-JP" sz="525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©GeneralPartners Co.,Ltd</a:t>
            </a:r>
            <a:endParaRPr b="0" i="0" sz="525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タイトルとコンテンツ">
  <p:cSld name="10_タイトルとコンテンツ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61114_ppt-03.jpg" id="37" name="Google Shape;37;g3783fae6457_0_4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g3783fae6457_0_496"/>
          <p:cNvSpPr txBox="1"/>
          <p:nvPr>
            <p:ph idx="12" type="sldNum"/>
          </p:nvPr>
        </p:nvSpPr>
        <p:spPr>
          <a:xfrm>
            <a:off x="5605325" y="6356351"/>
            <a:ext cx="705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39" name="Google Shape;39;g3783fae6457_0_496"/>
          <p:cNvSpPr txBox="1"/>
          <p:nvPr>
            <p:ph idx="1" type="body"/>
          </p:nvPr>
        </p:nvSpPr>
        <p:spPr>
          <a:xfrm>
            <a:off x="1883833" y="682625"/>
            <a:ext cx="9482700" cy="5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g3783fae6457_0_496"/>
          <p:cNvSpPr txBox="1"/>
          <p:nvPr>
            <p:ph idx="2" type="body"/>
          </p:nvPr>
        </p:nvSpPr>
        <p:spPr>
          <a:xfrm>
            <a:off x="1883833" y="1635125"/>
            <a:ext cx="9482700" cy="39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g3783fae6457_0_496"/>
          <p:cNvSpPr/>
          <p:nvPr/>
        </p:nvSpPr>
        <p:spPr>
          <a:xfrm>
            <a:off x="10664595" y="6473796"/>
            <a:ext cx="11370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ja-JP" sz="7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©GeneralPartners Co.,Ltd</a:t>
            </a:r>
            <a:endParaRPr b="0" i="0" sz="7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中テーマ">
  <p:cSld name="3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oogle Shape;43;g3783fae6457_0_1135"/>
          <p:cNvCxnSpPr/>
          <p:nvPr/>
        </p:nvCxnSpPr>
        <p:spPr>
          <a:xfrm>
            <a:off x="323851" y="734217"/>
            <a:ext cx="11532300" cy="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4" name="Google Shape;44;g3783fae6457_0_1135"/>
          <p:cNvSpPr txBox="1"/>
          <p:nvPr/>
        </p:nvSpPr>
        <p:spPr>
          <a:xfrm>
            <a:off x="0" y="6496985"/>
            <a:ext cx="121920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ja-JP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©GeneralPartners Co.,Ltd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g3783fae6457_0_1135"/>
          <p:cNvSpPr txBox="1"/>
          <p:nvPr>
            <p:ph idx="12" type="sldNum"/>
          </p:nvPr>
        </p:nvSpPr>
        <p:spPr>
          <a:xfrm>
            <a:off x="10915649" y="6403936"/>
            <a:ext cx="108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pic>
        <p:nvPicPr>
          <p:cNvPr id="46" name="Google Shape;46;g3783fae6457_0_11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03840" y="278036"/>
            <a:ext cx="2159998" cy="2376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g3783fae6457_0_1135"/>
          <p:cNvSpPr txBox="1"/>
          <p:nvPr>
            <p:ph type="title"/>
          </p:nvPr>
        </p:nvSpPr>
        <p:spPr>
          <a:xfrm>
            <a:off x="292967" y="108167"/>
            <a:ext cx="89241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eiryo"/>
              <a:buNone/>
              <a:defRPr b="0" i="0" sz="20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eiryo"/>
              <a:buNone/>
              <a:defRPr b="0" i="0" sz="20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eiryo"/>
              <a:buNone/>
              <a:defRPr b="0" i="0" sz="20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eiryo"/>
              <a:buNone/>
              <a:defRPr b="0" i="0" sz="20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eiryo"/>
              <a:buNone/>
              <a:defRPr b="0" i="0" sz="20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eiryo"/>
              <a:buNone/>
              <a:defRPr b="0" i="0" sz="20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eiryo"/>
              <a:buNone/>
              <a:defRPr b="0" i="0" sz="20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eiryo"/>
              <a:buNone/>
              <a:defRPr b="0" i="0" sz="20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eiryo"/>
              <a:buNone/>
              <a:defRPr b="0" i="0" sz="20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ユーザー設定レイアウト">
  <p:cSld name="ユーザー設定レイアウト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g385927d2b2e_0_6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11651" y="293107"/>
            <a:ext cx="1308438" cy="2247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" name="Google Shape;50;g385927d2b2e_0_652"/>
          <p:cNvCxnSpPr/>
          <p:nvPr/>
        </p:nvCxnSpPr>
        <p:spPr>
          <a:xfrm>
            <a:off x="323851" y="632617"/>
            <a:ext cx="11532300" cy="0"/>
          </a:xfrm>
          <a:prstGeom prst="straightConnector1">
            <a:avLst/>
          </a:prstGeom>
          <a:noFill/>
          <a:ln cap="flat" cmpd="sng" w="19050">
            <a:solidFill>
              <a:srgbClr val="22AC3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1" name="Google Shape;51;g385927d2b2e_0_652"/>
          <p:cNvSpPr txBox="1"/>
          <p:nvPr/>
        </p:nvSpPr>
        <p:spPr>
          <a:xfrm>
            <a:off x="0" y="6496985"/>
            <a:ext cx="121920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ja-JP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©GeneralPartners Co.,Ltd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g385927d2b2e_0_652"/>
          <p:cNvSpPr txBox="1"/>
          <p:nvPr>
            <p:ph idx="12" type="sldNum"/>
          </p:nvPr>
        </p:nvSpPr>
        <p:spPr>
          <a:xfrm>
            <a:off x="10915649" y="6403936"/>
            <a:ext cx="108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9.jpg"/><Relationship Id="rId4" Type="http://schemas.openxmlformats.org/officeDocument/2006/relationships/image" Target="../media/image42.png"/><Relationship Id="rId5" Type="http://schemas.openxmlformats.org/officeDocument/2006/relationships/image" Target="../media/image36.png"/><Relationship Id="rId6" Type="http://schemas.openxmlformats.org/officeDocument/2006/relationships/image" Target="../media/image3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38.png"/><Relationship Id="rId11" Type="http://schemas.openxmlformats.org/officeDocument/2006/relationships/image" Target="../media/image20.png"/><Relationship Id="rId10" Type="http://schemas.openxmlformats.org/officeDocument/2006/relationships/image" Target="../media/image16.png"/><Relationship Id="rId12" Type="http://schemas.openxmlformats.org/officeDocument/2006/relationships/image" Target="../media/image19.png"/><Relationship Id="rId9" Type="http://schemas.openxmlformats.org/officeDocument/2006/relationships/image" Target="../media/image17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7.png"/><Relationship Id="rId4" Type="http://schemas.openxmlformats.org/officeDocument/2006/relationships/image" Target="../media/image18.png"/><Relationship Id="rId5" Type="http://schemas.openxmlformats.org/officeDocument/2006/relationships/image" Target="../media/image29.jpg"/><Relationship Id="rId6" Type="http://schemas.openxmlformats.org/officeDocument/2006/relationships/image" Target="../media/image32.jp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28.png"/><Relationship Id="rId10" Type="http://schemas.openxmlformats.org/officeDocument/2006/relationships/image" Target="../media/image30.png"/><Relationship Id="rId13" Type="http://schemas.openxmlformats.org/officeDocument/2006/relationships/image" Target="../media/image35.png"/><Relationship Id="rId1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Relationship Id="rId4" Type="http://schemas.openxmlformats.org/officeDocument/2006/relationships/image" Target="../media/image26.png"/><Relationship Id="rId9" Type="http://schemas.openxmlformats.org/officeDocument/2006/relationships/image" Target="../media/image25.png"/><Relationship Id="rId14" Type="http://schemas.openxmlformats.org/officeDocument/2006/relationships/image" Target="../media/image40.png"/><Relationship Id="rId5" Type="http://schemas.openxmlformats.org/officeDocument/2006/relationships/image" Target="../media/image23.png"/><Relationship Id="rId6" Type="http://schemas.openxmlformats.org/officeDocument/2006/relationships/image" Target="../media/image22.png"/><Relationship Id="rId7" Type="http://schemas.openxmlformats.org/officeDocument/2006/relationships/image" Target="../media/image27.png"/><Relationship Id="rId8" Type="http://schemas.openxmlformats.org/officeDocument/2006/relationships/image" Target="../media/image4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8a44b3d18d_0_51"/>
          <p:cNvSpPr/>
          <p:nvPr/>
        </p:nvSpPr>
        <p:spPr>
          <a:xfrm>
            <a:off x="10436017" y="261526"/>
            <a:ext cx="134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ja-JP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g38a44b3d18d_0_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9096" y="569307"/>
            <a:ext cx="2381310" cy="8929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g38a44b3d18d_0_51"/>
          <p:cNvCxnSpPr/>
          <p:nvPr/>
        </p:nvCxnSpPr>
        <p:spPr>
          <a:xfrm flipH="1" rot="10800000">
            <a:off x="1185797" y="3695030"/>
            <a:ext cx="9820500" cy="25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0" name="Google Shape;60;g38a44b3d18d_0_51"/>
          <p:cNvSpPr txBox="1"/>
          <p:nvPr/>
        </p:nvSpPr>
        <p:spPr>
          <a:xfrm>
            <a:off x="7106210" y="4111977"/>
            <a:ext cx="39000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ja-JP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株式会社ゼネラルパートナーズ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>
                <a:solidFill>
                  <a:schemeClr val="dk1"/>
                </a:solidFill>
              </a:rPr>
              <a:t>コーポレート部門　広報室</a:t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>
                <a:solidFill>
                  <a:schemeClr val="dk1"/>
                </a:solidFill>
              </a:rPr>
              <a:t>お問い合わせ先media-pr@generalpartners.co.jp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61" name="Google Shape;61;g38a44b3d18d_0_51"/>
          <p:cNvSpPr txBox="1"/>
          <p:nvPr/>
        </p:nvSpPr>
        <p:spPr>
          <a:xfrm>
            <a:off x="707225" y="2387100"/>
            <a:ext cx="107598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ja-JP" sz="36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Pick Up！</a:t>
            </a:r>
            <a:endParaRPr b="1" sz="36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ja-JP" sz="2800">
                <a:solidFill>
                  <a:srgbClr val="262626"/>
                </a:solidFill>
                <a:latin typeface="Meiryo"/>
                <a:ea typeface="Meiryo"/>
                <a:cs typeface="Meiryo"/>
                <a:sym typeface="Meiryo"/>
              </a:rPr>
              <a:t>新事業『atGPアスタネモデル』のご紹介</a:t>
            </a:r>
            <a:endParaRPr b="1" sz="46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g38a44b3d18d_0_51"/>
          <p:cNvSpPr txBox="1"/>
          <p:nvPr/>
        </p:nvSpPr>
        <p:spPr>
          <a:xfrm>
            <a:off x="4587125" y="6241925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900">
                <a:solidFill>
                  <a:schemeClr val="dk1"/>
                </a:solidFill>
              </a:rPr>
              <a:t>©GeneralPartners Co.,Ltd</a:t>
            </a: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7844bbc702_0_0"/>
          <p:cNvSpPr txBox="1"/>
          <p:nvPr>
            <p:ph idx="12" type="sldNum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69" name="Google Shape;69;g37844bbc702_0_0"/>
          <p:cNvSpPr txBox="1"/>
          <p:nvPr/>
        </p:nvSpPr>
        <p:spPr>
          <a:xfrm>
            <a:off x="457199" y="153325"/>
            <a:ext cx="713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ja-JP" sz="2400" u="none" cap="none" strike="noStrike">
                <a:solidFill>
                  <a:srgbClr val="262626"/>
                </a:solidFill>
                <a:latin typeface="Meiryo"/>
                <a:ea typeface="Meiryo"/>
                <a:cs typeface="Meiryo"/>
                <a:sym typeface="Meiryo"/>
              </a:rPr>
              <a:t>新事業『atGPアスタネモデル』</a:t>
            </a:r>
            <a:endParaRPr b="1" i="0" sz="2400" u="none" cap="none" strike="noStrike">
              <a:solidFill>
                <a:srgbClr val="262626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0" name="Google Shape;70;g37844bbc702_0_0"/>
          <p:cNvSpPr txBox="1"/>
          <p:nvPr/>
        </p:nvSpPr>
        <p:spPr>
          <a:xfrm>
            <a:off x="3938400" y="898750"/>
            <a:ext cx="7651200" cy="794100"/>
          </a:xfrm>
          <a:prstGeom prst="rect">
            <a:avLst/>
          </a:prstGeom>
          <a:noFill/>
          <a:ln cap="flat" cmpd="sng" w="19050">
            <a:solidFill>
              <a:srgbClr val="0D8A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ja-JP" sz="20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障害者雇用の新たな選択肢</a:t>
            </a:r>
            <a:endParaRPr b="1" i="0" sz="2000" u="none" cap="none" strike="noStrik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ja-JP" sz="20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ビジネスとして成功する農業×雇用支援『atGPアスタネモデル』</a:t>
            </a:r>
            <a:endParaRPr b="1" i="0" sz="2000" u="none" cap="none" strike="noStrik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1" name="Google Shape;71;g37844bbc702_0_0"/>
          <p:cNvSpPr txBox="1"/>
          <p:nvPr/>
        </p:nvSpPr>
        <p:spPr>
          <a:xfrm>
            <a:off x="381000" y="2612550"/>
            <a:ext cx="4908600" cy="3757500"/>
          </a:xfrm>
          <a:prstGeom prst="rect">
            <a:avLst/>
          </a:prstGeom>
          <a:noFill/>
          <a:ln cap="flat" cmpd="sng" w="19050">
            <a:solidFill>
              <a:srgbClr val="22AB37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ja-JP" sz="15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『アスタネ西浦和』の概要</a:t>
            </a:r>
            <a:br>
              <a:rPr b="1" i="0" lang="ja-JP" sz="13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b="0" i="0" lang="ja-JP" sz="12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・所在地：埼玉県さいたま市桜区道場3丁目14 </a:t>
            </a:r>
            <a:br>
              <a:rPr b="0" i="0" lang="ja-JP" sz="12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b="1" i="0" lang="ja-JP" sz="12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・開所時期：2026年1月（第1号ハウス開所予定）</a:t>
            </a:r>
            <a:br>
              <a:rPr b="1" i="0" lang="ja-JP" sz="12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b="0" i="0" lang="ja-JP" sz="12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・事業内容：菌床しいたけの生産、販売</a:t>
            </a:r>
            <a:br>
              <a:rPr b="0" i="0" lang="ja-JP" sz="12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b="0" i="0" lang="ja-JP" sz="12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・規模：菌床しいたけ栽培ハウス　計3棟</a:t>
            </a:r>
            <a:br>
              <a:rPr b="0" i="0" lang="ja-JP" sz="12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b="0" i="0" lang="ja-JP" sz="12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・雇用予定人数：1ハウスあたり障害のある社員10名、管理者2名を予定。</a:t>
            </a:r>
            <a:br>
              <a:rPr b="0" i="0" lang="ja-JP" sz="12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b="0" i="0" lang="ja-JP" sz="12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（3棟合計で、障害のある社員30名、管理者6名の雇用を見込む）</a:t>
            </a:r>
            <a:br>
              <a:rPr b="0" i="0" lang="ja-JP" sz="12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b="0" i="0" lang="ja-JP" sz="12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※2026年1月開所の第1号ハウスは、障害のある社員3名、管理者2名でスタートし、順次拡大します。</a:t>
            </a:r>
            <a:endParaRPr b="1" i="0" sz="1200" u="none" cap="none" strike="noStrik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4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ja-JP" sz="15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今後の展開：第2号拠点パートナー企業の募集開始</a:t>
            </a:r>
            <a:br>
              <a:rPr b="1" i="0" lang="ja-JP" sz="1300" u="none" cap="none" strike="noStrike">
                <a:solidFill>
                  <a:srgbClr val="434343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b="0" i="0" lang="ja-JP" sz="12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2026年10月完成予定の「atGPアスタネモデル」第2号拠点の導入パートナー企業の募集を本格的に開始いたします 。本事業を通じて、企業の障害者雇用に関する課題解決と、DE&amp;Iの推進に貢献してまいります。</a:t>
            </a:r>
            <a:br>
              <a:rPr b="0" i="0" lang="ja-JP" sz="1200" u="none" cap="none" strike="noStrike">
                <a:solidFill>
                  <a:srgbClr val="434343"/>
                </a:solidFill>
                <a:latin typeface="Meiryo"/>
                <a:ea typeface="Meiryo"/>
                <a:cs typeface="Meiryo"/>
                <a:sym typeface="Meiryo"/>
              </a:rPr>
            </a:b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g37844bbc702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4975" y="1976575"/>
            <a:ext cx="5864625" cy="194271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g37844bbc702_0_0"/>
          <p:cNvSpPr txBox="1"/>
          <p:nvPr/>
        </p:nvSpPr>
        <p:spPr>
          <a:xfrm>
            <a:off x="5724975" y="3919750"/>
            <a:ext cx="19845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ja-JP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外観イメージ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g37844bbc702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4974" y="4274900"/>
            <a:ext cx="2827125" cy="220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g37844bbc702_0_0"/>
          <p:cNvPicPr preferRelativeResize="0"/>
          <p:nvPr/>
        </p:nvPicPr>
        <p:blipFill rotWithShape="1">
          <a:blip r:embed="rId5">
            <a:alphaModFix/>
          </a:blip>
          <a:srcRect b="15196" l="5409" r="0" t="0"/>
          <a:stretch/>
        </p:blipFill>
        <p:spPr>
          <a:xfrm>
            <a:off x="8843275" y="4274900"/>
            <a:ext cx="2688233" cy="22028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g37844bbc702_0_0"/>
          <p:cNvSpPr txBox="1"/>
          <p:nvPr/>
        </p:nvSpPr>
        <p:spPr>
          <a:xfrm>
            <a:off x="381000" y="1998038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ja-JP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2026年1月に開所予定！</a:t>
            </a:r>
            <a:endParaRPr b="1" i="0" sz="1800" u="none" cap="none" strike="noStrik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77" name="Google Shape;77;g37844bbc702_0_0" title="GP_asutane_logo_yoko_shoulder_1.pn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200" y="895725"/>
            <a:ext cx="3205598" cy="94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7844bbc702_0_590"/>
          <p:cNvSpPr txBox="1"/>
          <p:nvPr>
            <p:ph idx="12" type="sldNum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84" name="Google Shape;84;g37844bbc702_0_590"/>
          <p:cNvSpPr txBox="1"/>
          <p:nvPr/>
        </p:nvSpPr>
        <p:spPr>
          <a:xfrm>
            <a:off x="457199" y="153325"/>
            <a:ext cx="713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ja-JP" sz="2400" u="none" cap="none" strike="noStrike">
                <a:solidFill>
                  <a:srgbClr val="262626"/>
                </a:solidFill>
                <a:latin typeface="Meiryo"/>
                <a:ea typeface="Meiryo"/>
                <a:cs typeface="Meiryo"/>
                <a:sym typeface="Meiryo"/>
              </a:rPr>
              <a:t>新事業『atGPアスタネモデル』</a:t>
            </a:r>
            <a:endParaRPr b="1" i="0" sz="2400" u="none" cap="none" strike="noStrike">
              <a:solidFill>
                <a:srgbClr val="262626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5" name="Google Shape;85;g37844bbc702_0_590"/>
          <p:cNvSpPr txBox="1"/>
          <p:nvPr/>
        </p:nvSpPr>
        <p:spPr>
          <a:xfrm>
            <a:off x="384150" y="986075"/>
            <a:ext cx="479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ja-JP" sz="2400" u="none" cap="none" strike="noStrike">
                <a:solidFill>
                  <a:srgbClr val="262626"/>
                </a:solidFill>
                <a:latin typeface="Meiryo"/>
                <a:ea typeface="Meiryo"/>
                <a:cs typeface="Meiryo"/>
                <a:sym typeface="Meiryo"/>
              </a:rPr>
              <a:t>農園型代行ビジネスへの問題意識</a:t>
            </a:r>
            <a:endParaRPr b="1" i="0" sz="2400" u="none" cap="none" strike="noStrike">
              <a:solidFill>
                <a:srgbClr val="262626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6" name="Google Shape;86;g37844bbc702_0_590"/>
          <p:cNvSpPr/>
          <p:nvPr/>
        </p:nvSpPr>
        <p:spPr>
          <a:xfrm>
            <a:off x="248075" y="1668725"/>
            <a:ext cx="5727000" cy="4548900"/>
          </a:xfrm>
          <a:prstGeom prst="rect">
            <a:avLst/>
          </a:prstGeom>
          <a:solidFill>
            <a:srgbClr val="EFEFE7"/>
          </a:solidFill>
          <a:ln>
            <a:noFill/>
          </a:ln>
        </p:spPr>
        <p:txBody>
          <a:bodyPr anchorCtr="0" anchor="ctr" bIns="0" lIns="288000" spcFirstLastPara="1" rIns="28800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E343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7" name="Google Shape;87;g37844bbc702_0_590"/>
          <p:cNvSpPr txBox="1"/>
          <p:nvPr/>
        </p:nvSpPr>
        <p:spPr>
          <a:xfrm>
            <a:off x="2865350" y="1969625"/>
            <a:ext cx="2862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「労働と言えるのか」「雇用率達成の目的化」「丸投げ」状態</a:t>
            </a:r>
            <a:r>
              <a:rPr b="0" i="0" lang="ja-JP" sz="14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に対し、 厚生労働省が実態把握。</a:t>
            </a:r>
            <a:endParaRPr b="0" i="0" sz="1400" u="none" cap="none" strike="noStrik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8" name="Google Shape;88;g37844bbc702_0_590"/>
          <p:cNvSpPr txBox="1"/>
          <p:nvPr/>
        </p:nvSpPr>
        <p:spPr>
          <a:xfrm>
            <a:off x="6236425" y="971500"/>
            <a:ext cx="572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ja-JP" sz="24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障害者採用で企業が抱える課題・お悩み</a:t>
            </a:r>
            <a:endParaRPr b="1" i="0" sz="2400" u="none" cap="none" strike="noStrike">
              <a:solidFill>
                <a:srgbClr val="262626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9" name="Google Shape;89;g37844bbc702_0_590"/>
          <p:cNvSpPr/>
          <p:nvPr/>
        </p:nvSpPr>
        <p:spPr>
          <a:xfrm>
            <a:off x="457200" y="2010325"/>
            <a:ext cx="2193300" cy="640500"/>
          </a:xfrm>
          <a:prstGeom prst="roundRect">
            <a:avLst>
              <a:gd fmla="val 7261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900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ja-JP" sz="14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厚生労働省からの指摘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37844bbc702_0_590"/>
          <p:cNvSpPr/>
          <p:nvPr/>
        </p:nvSpPr>
        <p:spPr>
          <a:xfrm>
            <a:off x="457205" y="1789674"/>
            <a:ext cx="431700" cy="431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600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ja-JP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１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g37844bbc702_0_590"/>
          <p:cNvSpPr txBox="1"/>
          <p:nvPr/>
        </p:nvSpPr>
        <p:spPr>
          <a:xfrm>
            <a:off x="2865350" y="3280700"/>
            <a:ext cx="2862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現状モデルは、</a:t>
            </a:r>
            <a:r>
              <a:rPr b="1" i="0" lang="ja-JP" sz="14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売上がないモデル</a:t>
            </a:r>
            <a:r>
              <a:rPr b="0" i="0" lang="ja-JP" sz="14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であり、</a:t>
            </a:r>
            <a:r>
              <a:rPr b="1" i="0" lang="ja-JP" sz="14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コスト面で持続的運営が懸念</a:t>
            </a:r>
            <a:r>
              <a:rPr b="0" i="0" lang="ja-JP" sz="14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になっている。</a:t>
            </a:r>
            <a:endParaRPr b="0" i="0" sz="1400" u="none" cap="none" strike="noStrik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92" name="Google Shape;92;g37844bbc702_0_590"/>
          <p:cNvSpPr/>
          <p:nvPr/>
        </p:nvSpPr>
        <p:spPr>
          <a:xfrm>
            <a:off x="457200" y="3321400"/>
            <a:ext cx="2193300" cy="640500"/>
          </a:xfrm>
          <a:prstGeom prst="roundRect">
            <a:avLst>
              <a:gd fmla="val 7261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900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ja-JP" sz="14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雇用コストの増大</a:t>
            </a:r>
            <a:endParaRPr b="1" i="0" sz="1400" u="none" cap="none" strike="noStrik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93" name="Google Shape;93;g37844bbc702_0_590"/>
          <p:cNvSpPr/>
          <p:nvPr/>
        </p:nvSpPr>
        <p:spPr>
          <a:xfrm>
            <a:off x="457205" y="3071912"/>
            <a:ext cx="431700" cy="431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600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ja-JP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g37844bbc702_0_590"/>
          <p:cNvSpPr txBox="1"/>
          <p:nvPr/>
        </p:nvSpPr>
        <p:spPr>
          <a:xfrm>
            <a:off x="2865350" y="4591775"/>
            <a:ext cx="28620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・管理者が障害者の生活支援経験がない方が多い。</a:t>
            </a:r>
            <a:endParaRPr b="0" i="0" sz="1400" u="none" cap="none" strike="noStrik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・職業準備性（働くために必要な土台）が整っていない障害者もおり、働いているため、</a:t>
            </a:r>
            <a:r>
              <a:rPr b="1" i="0" lang="ja-JP" sz="14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就労が不安定。</a:t>
            </a:r>
            <a:endParaRPr b="1" i="0" sz="1400" u="none" cap="none" strike="noStrik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95" name="Google Shape;95;g37844bbc702_0_590"/>
          <p:cNvSpPr/>
          <p:nvPr/>
        </p:nvSpPr>
        <p:spPr>
          <a:xfrm>
            <a:off x="457200" y="4632475"/>
            <a:ext cx="2193300" cy="640500"/>
          </a:xfrm>
          <a:prstGeom prst="roundRect">
            <a:avLst>
              <a:gd fmla="val 7261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900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ja-JP" sz="14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安定就労が難しい</a:t>
            </a:r>
            <a:endParaRPr b="1" i="0" sz="1400" u="none" cap="none" strike="noStrik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96" name="Google Shape;96;g37844bbc702_0_590"/>
          <p:cNvSpPr/>
          <p:nvPr/>
        </p:nvSpPr>
        <p:spPr>
          <a:xfrm>
            <a:off x="457205" y="4419387"/>
            <a:ext cx="431700" cy="431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600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ja-JP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g37844bbc702_0_590"/>
          <p:cNvSpPr/>
          <p:nvPr/>
        </p:nvSpPr>
        <p:spPr>
          <a:xfrm>
            <a:off x="6236425" y="1668725"/>
            <a:ext cx="5727000" cy="4548900"/>
          </a:xfrm>
          <a:prstGeom prst="rect">
            <a:avLst/>
          </a:prstGeom>
          <a:solidFill>
            <a:srgbClr val="EFEFE7"/>
          </a:solidFill>
          <a:ln>
            <a:noFill/>
          </a:ln>
        </p:spPr>
        <p:txBody>
          <a:bodyPr anchorCtr="0" anchor="ctr" bIns="0" lIns="288000" spcFirstLastPara="1" rIns="28800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E343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98" name="Google Shape;98;g37844bbc702_0_590"/>
          <p:cNvSpPr txBox="1"/>
          <p:nvPr/>
        </p:nvSpPr>
        <p:spPr>
          <a:xfrm>
            <a:off x="8853700" y="1969625"/>
            <a:ext cx="2862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2026年度には</a:t>
            </a:r>
            <a:r>
              <a:rPr b="1" i="0" lang="ja-JP" sz="14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法定雇用率が2.7%に上昇</a:t>
            </a:r>
            <a:r>
              <a:rPr b="0" i="0" lang="ja-JP" sz="14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し、今後も</a:t>
            </a:r>
            <a:r>
              <a:rPr b="1" i="0" lang="ja-JP" sz="14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法定雇用率の上昇は続く見通し</a:t>
            </a:r>
            <a:r>
              <a:rPr b="0" i="0" lang="ja-JP" sz="14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。</a:t>
            </a:r>
            <a:endParaRPr b="0" i="0" sz="1400" u="none" cap="none" strike="noStrik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99" name="Google Shape;99;g37844bbc702_0_590"/>
          <p:cNvSpPr/>
          <p:nvPr/>
        </p:nvSpPr>
        <p:spPr>
          <a:xfrm>
            <a:off x="6445550" y="2010325"/>
            <a:ext cx="2193300" cy="640500"/>
          </a:xfrm>
          <a:prstGeom prst="roundRect">
            <a:avLst>
              <a:gd fmla="val 7261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900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ja-JP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雇用率上昇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37844bbc702_0_590"/>
          <p:cNvSpPr/>
          <p:nvPr/>
        </p:nvSpPr>
        <p:spPr>
          <a:xfrm>
            <a:off x="6445555" y="1789674"/>
            <a:ext cx="431700" cy="431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600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ja-JP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１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g37844bbc702_0_590"/>
          <p:cNvSpPr txBox="1"/>
          <p:nvPr/>
        </p:nvSpPr>
        <p:spPr>
          <a:xfrm>
            <a:off x="8853700" y="3280700"/>
            <a:ext cx="28620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バックオフィス事務での受け入れが難しくなり、</a:t>
            </a:r>
            <a:r>
              <a:rPr b="1" i="0" lang="ja-JP" sz="14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受け入れに適したポジションを用意できず</a:t>
            </a:r>
            <a:r>
              <a:rPr b="0" i="0" lang="ja-JP" sz="14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に困っている企業が増加</a:t>
            </a:r>
            <a:endParaRPr b="0" i="0" sz="1400" u="none" cap="none" strike="noStrik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02" name="Google Shape;102;g37844bbc702_0_590"/>
          <p:cNvSpPr/>
          <p:nvPr/>
        </p:nvSpPr>
        <p:spPr>
          <a:xfrm>
            <a:off x="6445550" y="3321400"/>
            <a:ext cx="2193300" cy="640500"/>
          </a:xfrm>
          <a:prstGeom prst="roundRect">
            <a:avLst>
              <a:gd fmla="val 7261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900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ja-JP" sz="14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採用ポジションがない</a:t>
            </a:r>
            <a:endParaRPr b="1" i="0" sz="1400" u="none" cap="none" strike="noStrik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03" name="Google Shape;103;g37844bbc702_0_590"/>
          <p:cNvSpPr/>
          <p:nvPr/>
        </p:nvSpPr>
        <p:spPr>
          <a:xfrm>
            <a:off x="6445555" y="3071912"/>
            <a:ext cx="431700" cy="431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600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ja-JP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37844bbc702_0_590"/>
          <p:cNvSpPr txBox="1"/>
          <p:nvPr/>
        </p:nvSpPr>
        <p:spPr>
          <a:xfrm>
            <a:off x="8853700" y="4744175"/>
            <a:ext cx="2862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人事・職場ともに</a:t>
            </a:r>
            <a:r>
              <a:rPr b="1" i="0" lang="ja-JP" sz="14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定着フォローに苦戦</a:t>
            </a:r>
            <a:r>
              <a:rPr b="0" i="0" lang="ja-JP" sz="14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。接し方が分からず職場から受け入れを拒否されるケースも増加傾向</a:t>
            </a:r>
            <a:endParaRPr b="0" i="0" sz="1400" u="none" cap="none" strike="noStrik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05" name="Google Shape;105;g37844bbc702_0_590"/>
          <p:cNvSpPr/>
          <p:nvPr/>
        </p:nvSpPr>
        <p:spPr>
          <a:xfrm>
            <a:off x="6445550" y="4784875"/>
            <a:ext cx="2193300" cy="743700"/>
          </a:xfrm>
          <a:prstGeom prst="roundRect">
            <a:avLst>
              <a:gd fmla="val 7261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900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ja-JP" sz="14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精神障害者の</a:t>
            </a:r>
            <a:endParaRPr b="1" i="0" sz="1400" u="none" cap="none" strike="noStrik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ja-JP" sz="14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安定雇用が難しい</a:t>
            </a:r>
            <a:endParaRPr b="1" i="0" sz="1400" u="none" cap="none" strike="noStrik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06" name="Google Shape;106;g37844bbc702_0_590"/>
          <p:cNvSpPr/>
          <p:nvPr/>
        </p:nvSpPr>
        <p:spPr>
          <a:xfrm>
            <a:off x="6445555" y="4571787"/>
            <a:ext cx="431700" cy="431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600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ja-JP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7844bbc702_0_507"/>
          <p:cNvSpPr txBox="1"/>
          <p:nvPr>
            <p:ph idx="12" type="sldNum"/>
          </p:nvPr>
        </p:nvSpPr>
        <p:spPr>
          <a:xfrm>
            <a:off x="8104267" y="4668177"/>
            <a:ext cx="520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75" lIns="65075" spcFirstLastPara="1" rIns="65075" wrap="square" tIns="6507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2"/>
              <a:buFont typeface="Arial"/>
              <a:buNone/>
            </a:pPr>
            <a:fld id="{00000000-1234-1234-1234-123412341234}" type="slidenum">
              <a:rPr lang="ja-JP" sz="711"/>
              <a:t>‹#›</a:t>
            </a:fld>
            <a:endParaRPr sz="711"/>
          </a:p>
        </p:txBody>
      </p:sp>
      <p:sp>
        <p:nvSpPr>
          <p:cNvPr id="112" name="Google Shape;112;g37844bbc702_0_507"/>
          <p:cNvSpPr txBox="1"/>
          <p:nvPr/>
        </p:nvSpPr>
        <p:spPr>
          <a:xfrm>
            <a:off x="411361" y="112200"/>
            <a:ext cx="713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ja-JP" sz="2400" u="none" cap="none" strike="noStrike">
                <a:solidFill>
                  <a:srgbClr val="262626"/>
                </a:solidFill>
                <a:latin typeface="Meiryo"/>
                <a:ea typeface="Meiryo"/>
                <a:cs typeface="Meiryo"/>
                <a:sym typeface="Meiryo"/>
              </a:rPr>
              <a:t>新事業『atGPアスタネモデル』</a:t>
            </a:r>
            <a:endParaRPr b="1" i="0" sz="2400" u="none" cap="none" strike="noStrik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13" name="Google Shape;113;g37844bbc702_0_507"/>
          <p:cNvSpPr/>
          <p:nvPr/>
        </p:nvSpPr>
        <p:spPr>
          <a:xfrm>
            <a:off x="185183" y="1145687"/>
            <a:ext cx="55116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375" lIns="58775" spcFirstLastPara="1" rIns="58775" wrap="square" tIns="29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43"/>
              <a:buFont typeface="Arial"/>
              <a:buNone/>
            </a:pPr>
            <a:r>
              <a:rPr b="1" i="0" lang="ja-JP" sz="15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フランチャイズのような形式で多面的にサポート</a:t>
            </a:r>
            <a:endParaRPr b="1" i="0" sz="154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" name="Google Shape;114;g37844bbc702_0_507"/>
          <p:cNvGrpSpPr/>
          <p:nvPr/>
        </p:nvGrpSpPr>
        <p:grpSpPr>
          <a:xfrm>
            <a:off x="185175" y="1662662"/>
            <a:ext cx="6140245" cy="2867425"/>
            <a:chOff x="185175" y="1662662"/>
            <a:chExt cx="6140245" cy="2867425"/>
          </a:xfrm>
        </p:grpSpPr>
        <p:sp>
          <p:nvSpPr>
            <p:cNvPr id="115" name="Google Shape;115;g37844bbc702_0_507"/>
            <p:cNvSpPr/>
            <p:nvPr/>
          </p:nvSpPr>
          <p:spPr>
            <a:xfrm>
              <a:off x="5188120" y="2353026"/>
              <a:ext cx="1137300" cy="1902600"/>
            </a:xfrm>
            <a:prstGeom prst="roundRect">
              <a:avLst>
                <a:gd fmla="val 10480" name="adj"/>
              </a:avLst>
            </a:prstGeom>
            <a:noFill/>
            <a:ln cap="flat" cmpd="sng" w="140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5275" lIns="50575" spcFirstLastPara="1" rIns="50575" wrap="square" tIns="25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75"/>
                <a:buFont typeface="Arial"/>
                <a:buNone/>
              </a:pPr>
              <a:r>
                <a:t/>
              </a:r>
              <a:endParaRPr b="0" i="0" sz="774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6" name="Google Shape;116;g37844bbc702_0_507"/>
            <p:cNvCxnSpPr/>
            <p:nvPr/>
          </p:nvCxnSpPr>
          <p:spPr>
            <a:xfrm>
              <a:off x="2240859" y="2882328"/>
              <a:ext cx="1969800" cy="0"/>
            </a:xfrm>
            <a:prstGeom prst="straightConnector1">
              <a:avLst/>
            </a:prstGeom>
            <a:noFill/>
            <a:ln cap="flat" cmpd="sng" w="3162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17" name="Google Shape;117;g37844bbc702_0_507"/>
            <p:cNvCxnSpPr/>
            <p:nvPr/>
          </p:nvCxnSpPr>
          <p:spPr>
            <a:xfrm rot="10800000">
              <a:off x="2326486" y="3969393"/>
              <a:ext cx="1884300" cy="0"/>
            </a:xfrm>
            <a:prstGeom prst="straightConnector1">
              <a:avLst/>
            </a:prstGeom>
            <a:noFill/>
            <a:ln cap="flat" cmpd="sng" w="3162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pic>
          <p:nvPicPr>
            <p:cNvPr descr="ユーザー 単色塗りつぶし" id="118" name="Google Shape;118;g37844bbc702_0_50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47840" y="2605905"/>
              <a:ext cx="411703" cy="4182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Google Shape;119;g37844bbc702_0_507"/>
            <p:cNvSpPr txBox="1"/>
            <p:nvPr/>
          </p:nvSpPr>
          <p:spPr>
            <a:xfrm>
              <a:off x="5371881" y="2947779"/>
              <a:ext cx="763500" cy="20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50575" lIns="50575" spcFirstLastPara="1" rIns="50575" wrap="square" tIns="505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75"/>
                <a:buFont typeface="Arial"/>
                <a:buNone/>
              </a:pPr>
              <a:r>
                <a:rPr b="1" i="0" lang="ja-JP" sz="663" u="none" cap="none" strike="noStrike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管理者</a:t>
              </a:r>
              <a:endParaRPr b="1" i="0" sz="663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ユーザー 単色塗りつぶし" id="120" name="Google Shape;120;g37844bbc702_0_50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48288" y="3424743"/>
              <a:ext cx="411703" cy="4182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ユーザー 単色塗りつぶし" id="121" name="Google Shape;121;g37844bbc702_0_50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412066" y="3390320"/>
              <a:ext cx="337138" cy="3425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ユーザー 単色塗りつぶし" id="122" name="Google Shape;122;g37844bbc702_0_50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762649" y="3396361"/>
              <a:ext cx="337138" cy="3425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g37844bbc702_0_507"/>
            <p:cNvSpPr txBox="1"/>
            <p:nvPr/>
          </p:nvSpPr>
          <p:spPr>
            <a:xfrm>
              <a:off x="5388974" y="3995879"/>
              <a:ext cx="772500" cy="19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50575" lIns="50575" spcFirstLastPara="1" rIns="50575" wrap="square" tIns="505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75"/>
                <a:buFont typeface="Arial"/>
                <a:buNone/>
              </a:pPr>
              <a:r>
                <a:rPr b="0" i="0" lang="ja-JP" sz="580" u="none" cap="none" strike="noStrike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＜主に障害者雇用＞</a:t>
              </a:r>
              <a:endParaRPr b="0" i="0" sz="58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g37844bbc702_0_507"/>
            <p:cNvSpPr txBox="1"/>
            <p:nvPr/>
          </p:nvSpPr>
          <p:spPr>
            <a:xfrm>
              <a:off x="5534846" y="3774040"/>
              <a:ext cx="438300" cy="40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50575" lIns="50575" spcFirstLastPara="1" rIns="50575" wrap="square" tIns="505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75"/>
                <a:buFont typeface="Arial"/>
                <a:buNone/>
              </a:pPr>
              <a:r>
                <a:rPr b="1" i="0" lang="ja-JP" sz="663" u="none" cap="none" strike="noStrike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生産</a:t>
              </a:r>
              <a:endParaRPr b="1" i="0" sz="663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75"/>
                <a:buFont typeface="Arial"/>
                <a:buNone/>
              </a:pPr>
              <a:r>
                <a:rPr b="1" i="0" lang="ja-JP" sz="663" u="none" cap="none" strike="noStrike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スタッフ</a:t>
              </a:r>
              <a:endParaRPr b="1" i="0" sz="663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5" name="Google Shape;125;g37844bbc702_0_507"/>
            <p:cNvCxnSpPr/>
            <p:nvPr/>
          </p:nvCxnSpPr>
          <p:spPr>
            <a:xfrm flipH="1" rot="10800000">
              <a:off x="4718125" y="2849896"/>
              <a:ext cx="612000" cy="374400"/>
            </a:xfrm>
            <a:prstGeom prst="bentConnector3">
              <a:avLst>
                <a:gd fmla="val 50000" name="adj1"/>
              </a:avLst>
            </a:prstGeom>
            <a:noFill/>
            <a:ln cap="flat" cmpd="sng" w="21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6" name="Google Shape;126;g37844bbc702_0_507"/>
            <p:cNvCxnSpPr/>
            <p:nvPr/>
          </p:nvCxnSpPr>
          <p:spPr>
            <a:xfrm>
              <a:off x="4718125" y="3224295"/>
              <a:ext cx="609000" cy="514200"/>
            </a:xfrm>
            <a:prstGeom prst="bentConnector3">
              <a:avLst>
                <a:gd fmla="val 50000" name="adj1"/>
              </a:avLst>
            </a:prstGeom>
            <a:noFill/>
            <a:ln cap="flat" cmpd="sng" w="21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27" name="Google Shape;127;g37844bbc702_0_507"/>
            <p:cNvSpPr txBox="1"/>
            <p:nvPr/>
          </p:nvSpPr>
          <p:spPr>
            <a:xfrm>
              <a:off x="4889913" y="3067170"/>
              <a:ext cx="218400" cy="357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25275" lIns="50575" spcFirstLastPara="1" rIns="50575" wrap="square" tIns="25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96"/>
                <a:buFont typeface="Arial"/>
                <a:buNone/>
              </a:pPr>
              <a:r>
                <a:rPr b="1" i="0" lang="ja-JP" sz="995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雇用</a:t>
              </a:r>
              <a:endParaRPr b="1" i="0" sz="99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8" name="Google Shape;128;g37844bbc702_0_50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12510" y="1662662"/>
              <a:ext cx="379659" cy="3796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g37844bbc702_0_507"/>
            <p:cNvSpPr txBox="1"/>
            <p:nvPr/>
          </p:nvSpPr>
          <p:spPr>
            <a:xfrm>
              <a:off x="4061840" y="2028843"/>
              <a:ext cx="547500" cy="20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5275" lIns="50575" spcFirstLastPara="1" rIns="50575" wrap="square" tIns="25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96"/>
                <a:buFont typeface="Arial"/>
                <a:buNone/>
              </a:pPr>
              <a:r>
                <a:rPr b="1" i="0" lang="ja-JP" sz="995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企業様</a:t>
              </a:r>
              <a:endParaRPr b="1" i="0" sz="99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0" name="Google Shape;130;g37844bbc702_0_507"/>
            <p:cNvGrpSpPr/>
            <p:nvPr/>
          </p:nvGrpSpPr>
          <p:grpSpPr>
            <a:xfrm flipH="1">
              <a:off x="1048420" y="3050212"/>
              <a:ext cx="495378" cy="456821"/>
              <a:chOff x="1951213" y="3250708"/>
              <a:chExt cx="825631" cy="825631"/>
            </a:xfrm>
          </p:grpSpPr>
          <p:pic>
            <p:nvPicPr>
              <p:cNvPr id="131" name="Google Shape;131;g37844bbc702_0_507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 flipH="1">
                <a:off x="1951213" y="3250708"/>
                <a:ext cx="825631" cy="82563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2" name="Google Shape;132;g37844bbc702_0_507"/>
              <p:cNvSpPr/>
              <p:nvPr/>
            </p:nvSpPr>
            <p:spPr>
              <a:xfrm>
                <a:off x="1984976" y="3455640"/>
                <a:ext cx="420300" cy="329400"/>
              </a:xfrm>
              <a:prstGeom prst="rect">
                <a:avLst/>
              </a:prstGeom>
              <a:solidFill>
                <a:srgbClr val="1C902F"/>
              </a:solidFill>
              <a:ln>
                <a:noFill/>
              </a:ln>
            </p:spPr>
            <p:txBody>
              <a:bodyPr anchorCtr="0" anchor="b" bIns="25275" lIns="50575" spcFirstLastPara="1" rIns="50575" wrap="square" tIns="25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64"/>
                  <a:buFont typeface="Arial"/>
                  <a:buNone/>
                </a:pPr>
                <a:r>
                  <a:rPr b="1" i="0" lang="ja-JP" sz="663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GP</a:t>
                </a:r>
                <a:endParaRPr b="1" i="0" sz="663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33" name="Google Shape;133;g37844bbc702_0_507"/>
            <p:cNvCxnSpPr/>
            <p:nvPr/>
          </p:nvCxnSpPr>
          <p:spPr>
            <a:xfrm flipH="1">
              <a:off x="807972" y="3039963"/>
              <a:ext cx="769500" cy="900"/>
            </a:xfrm>
            <a:prstGeom prst="straightConnector1">
              <a:avLst/>
            </a:prstGeom>
            <a:noFill/>
            <a:ln cap="flat" cmpd="sng" w="3162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pic>
          <p:nvPicPr>
            <p:cNvPr id="134" name="Google Shape;134;g37844bbc702_0_50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36085" y="2849888"/>
              <a:ext cx="366138" cy="3661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" name="Google Shape;135;g37844bbc702_0_507"/>
            <p:cNvSpPr txBox="1"/>
            <p:nvPr/>
          </p:nvSpPr>
          <p:spPr>
            <a:xfrm>
              <a:off x="185175" y="3232591"/>
              <a:ext cx="629100" cy="20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5275" lIns="50575" spcFirstLastPara="1" rIns="50575" wrap="square" tIns="25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96"/>
                <a:buFont typeface="Arial"/>
                <a:buNone/>
              </a:pPr>
              <a:r>
                <a:rPr b="1" i="0" lang="ja-JP" sz="995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小売店</a:t>
              </a:r>
              <a:endParaRPr b="1" i="0" sz="99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g37844bbc702_0_507"/>
            <p:cNvSpPr txBox="1"/>
            <p:nvPr/>
          </p:nvSpPr>
          <p:spPr>
            <a:xfrm>
              <a:off x="1016367" y="2819320"/>
              <a:ext cx="432000" cy="18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5275" lIns="50575" spcFirstLastPara="1" rIns="50575" wrap="square" tIns="25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85"/>
                <a:buFont typeface="Arial"/>
                <a:buNone/>
              </a:pPr>
              <a:r>
                <a:rPr b="1" i="0" lang="ja-JP" sz="885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販売</a:t>
              </a:r>
              <a:endParaRPr b="1" i="0" sz="88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7" name="Google Shape;137;g37844bbc702_0_507"/>
            <p:cNvGrpSpPr/>
            <p:nvPr/>
          </p:nvGrpSpPr>
          <p:grpSpPr>
            <a:xfrm>
              <a:off x="826020" y="3173969"/>
              <a:ext cx="210513" cy="200058"/>
              <a:chOff x="6144783" y="2331306"/>
              <a:chExt cx="380469" cy="361573"/>
            </a:xfrm>
          </p:grpSpPr>
          <p:pic>
            <p:nvPicPr>
              <p:cNvPr descr="図形&#10;&#10;低い精度で自動的に生成された説明" id="138" name="Google Shape;138;g37844bbc702_0_507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6317629" y="2331306"/>
                <a:ext cx="166407" cy="1619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図形&#10;&#10;低い精度で自動的に生成された説明" id="139" name="Google Shape;139;g37844bbc702_0_507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6330645" y="2503481"/>
                <a:ext cx="194607" cy="18939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図形&#10;&#10;低い精度で自動的に生成された説明" id="140" name="Google Shape;140;g37844bbc702_0_507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6144783" y="2445456"/>
                <a:ext cx="248114" cy="24147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41" name="Google Shape;141;g37844bbc702_0_507"/>
            <p:cNvSpPr/>
            <p:nvPr/>
          </p:nvSpPr>
          <p:spPr>
            <a:xfrm>
              <a:off x="2625454" y="3850024"/>
              <a:ext cx="1181100" cy="207900"/>
            </a:xfrm>
            <a:prstGeom prst="roundRect">
              <a:avLst>
                <a:gd fmla="val 50000" name="adj"/>
              </a:avLst>
            </a:prstGeom>
            <a:solidFill>
              <a:srgbClr val="0C0C0C"/>
            </a:solidFill>
            <a:ln>
              <a:noFill/>
            </a:ln>
          </p:spPr>
          <p:txBody>
            <a:bodyPr anchorCtr="0" anchor="ctr" bIns="25275" lIns="50575" spcFirstLastPara="1" rIns="50575" wrap="square" tIns="25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85"/>
                <a:buFont typeface="Arial"/>
                <a:buNone/>
              </a:pPr>
              <a:r>
                <a:rPr b="1" i="0" lang="ja-JP" sz="885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しいたけ納品</a:t>
              </a:r>
              <a:endParaRPr b="1" i="0" sz="88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g37844bbc702_0_507"/>
            <p:cNvSpPr/>
            <p:nvPr/>
          </p:nvSpPr>
          <p:spPr>
            <a:xfrm>
              <a:off x="1656042" y="1832787"/>
              <a:ext cx="946500" cy="2697300"/>
            </a:xfrm>
            <a:prstGeom prst="roundRect">
              <a:avLst>
                <a:gd fmla="val 10480" name="adj"/>
              </a:avLst>
            </a:prstGeom>
            <a:noFill/>
            <a:ln cap="flat" cmpd="sng" w="140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5275" lIns="50575" spcFirstLastPara="1" rIns="50575" wrap="square" tIns="25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75"/>
                <a:buFont typeface="Arial"/>
                <a:buNone/>
              </a:pPr>
              <a:r>
                <a:t/>
              </a:r>
              <a:endParaRPr b="0" i="0" sz="774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g37844bbc702_0_507"/>
            <p:cNvSpPr/>
            <p:nvPr/>
          </p:nvSpPr>
          <p:spPr>
            <a:xfrm>
              <a:off x="3828988" y="1832787"/>
              <a:ext cx="946500" cy="2697300"/>
            </a:xfrm>
            <a:prstGeom prst="roundRect">
              <a:avLst>
                <a:gd fmla="val 10480" name="adj"/>
              </a:avLst>
            </a:prstGeom>
            <a:noFill/>
            <a:ln cap="flat" cmpd="sng" w="140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5275" lIns="50575" spcFirstLastPara="1" rIns="50575" wrap="square" tIns="25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75"/>
                <a:buFont typeface="Arial"/>
                <a:buNone/>
              </a:pPr>
              <a:r>
                <a:t/>
              </a:r>
              <a:endParaRPr b="0" i="0" sz="774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g37844bbc702_0_507"/>
            <p:cNvSpPr/>
            <p:nvPr/>
          </p:nvSpPr>
          <p:spPr>
            <a:xfrm>
              <a:off x="2572524" y="2678159"/>
              <a:ext cx="1319700" cy="408300"/>
            </a:xfrm>
            <a:prstGeom prst="roundRect">
              <a:avLst>
                <a:gd fmla="val 50000" name="adj"/>
              </a:avLst>
            </a:prstGeom>
            <a:solidFill>
              <a:srgbClr val="1C902F"/>
            </a:solidFill>
            <a:ln>
              <a:noFill/>
            </a:ln>
          </p:spPr>
          <p:txBody>
            <a:bodyPr anchorCtr="0" anchor="ctr" bIns="25275" lIns="50575" spcFirstLastPara="1" rIns="50575" wrap="square" tIns="25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75"/>
                <a:buFont typeface="Arial"/>
                <a:buNone/>
              </a:pPr>
              <a:r>
                <a:rPr b="1" i="0" lang="ja-JP" sz="774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生産アドバイス</a:t>
              </a:r>
              <a:endParaRPr b="1" i="0" sz="774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75"/>
                <a:buFont typeface="Arial"/>
                <a:buNone/>
              </a:pPr>
              <a:r>
                <a:rPr b="1" i="0" lang="ja-JP" sz="774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管理者・従業員サポート</a:t>
              </a:r>
              <a:endParaRPr b="1" i="0" sz="774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5" name="Google Shape;145;g37844bbc702_0_507"/>
            <p:cNvCxnSpPr/>
            <p:nvPr/>
          </p:nvCxnSpPr>
          <p:spPr>
            <a:xfrm>
              <a:off x="2326501" y="4255483"/>
              <a:ext cx="1790700" cy="0"/>
            </a:xfrm>
            <a:prstGeom prst="straightConnector1">
              <a:avLst/>
            </a:prstGeom>
            <a:noFill/>
            <a:ln cap="flat" cmpd="sng" w="3162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146" name="Google Shape;146;g37844bbc702_0_507"/>
            <p:cNvSpPr/>
            <p:nvPr/>
          </p:nvSpPr>
          <p:spPr>
            <a:xfrm>
              <a:off x="2624567" y="4142160"/>
              <a:ext cx="1190400" cy="226800"/>
            </a:xfrm>
            <a:prstGeom prst="roundRect">
              <a:avLst>
                <a:gd fmla="val 50000" name="adj"/>
              </a:avLst>
            </a:prstGeom>
            <a:solidFill>
              <a:srgbClr val="1C902F"/>
            </a:solidFill>
            <a:ln>
              <a:noFill/>
            </a:ln>
          </p:spPr>
          <p:txBody>
            <a:bodyPr anchorCtr="0" anchor="ctr" bIns="25275" lIns="50575" spcFirstLastPara="1" rIns="50575" wrap="square" tIns="25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85"/>
                <a:buFont typeface="Arial"/>
                <a:buNone/>
              </a:pPr>
              <a:r>
                <a:rPr b="1" i="0" lang="ja-JP" sz="885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販売収益を還元</a:t>
              </a:r>
              <a:endParaRPr b="1" i="0" sz="88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7" name="Google Shape;147;g37844bbc702_0_507"/>
            <p:cNvCxnSpPr/>
            <p:nvPr/>
          </p:nvCxnSpPr>
          <p:spPr>
            <a:xfrm rot="10800000">
              <a:off x="2326486" y="3318023"/>
              <a:ext cx="1884300" cy="0"/>
            </a:xfrm>
            <a:prstGeom prst="straightConnector1">
              <a:avLst/>
            </a:prstGeom>
            <a:noFill/>
            <a:ln cap="flat" cmpd="sng" w="3162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148" name="Google Shape;148;g37844bbc702_0_507"/>
            <p:cNvSpPr/>
            <p:nvPr/>
          </p:nvSpPr>
          <p:spPr>
            <a:xfrm>
              <a:off x="2572524" y="3160046"/>
              <a:ext cx="1319700" cy="336300"/>
            </a:xfrm>
            <a:prstGeom prst="roundRect">
              <a:avLst>
                <a:gd fmla="val 50000" name="adj"/>
              </a:avLst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25275" lIns="50575" spcFirstLastPara="1" rIns="50575" wrap="square" tIns="25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85"/>
                <a:buFont typeface="Arial"/>
                <a:buNone/>
              </a:pPr>
              <a:r>
                <a:rPr b="1" i="0" lang="ja-JP" sz="885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地代・家賃・</a:t>
              </a:r>
              <a:endParaRPr b="1" i="0" sz="88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85"/>
                <a:buFont typeface="Arial"/>
                <a:buNone/>
              </a:pPr>
              <a:r>
                <a:rPr b="1" i="0" lang="ja-JP" sz="885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各種サポート料</a:t>
              </a:r>
              <a:endParaRPr b="1" i="0" sz="88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9" name="Google Shape;149;g37844bbc702_0_507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882481" y="1671575"/>
              <a:ext cx="529993" cy="48995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50" name="Google Shape;150;g37844bbc702_0_507"/>
            <p:cNvCxnSpPr/>
            <p:nvPr/>
          </p:nvCxnSpPr>
          <p:spPr>
            <a:xfrm>
              <a:off x="2240859" y="2431611"/>
              <a:ext cx="2781600" cy="0"/>
            </a:xfrm>
            <a:prstGeom prst="straightConnector1">
              <a:avLst/>
            </a:prstGeom>
            <a:noFill/>
            <a:ln cap="flat" cmpd="sng" w="3162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151" name="Google Shape;151;g37844bbc702_0_507"/>
            <p:cNvSpPr/>
            <p:nvPr/>
          </p:nvSpPr>
          <p:spPr>
            <a:xfrm>
              <a:off x="2572524" y="2276563"/>
              <a:ext cx="1319700" cy="337500"/>
            </a:xfrm>
            <a:prstGeom prst="roundRect">
              <a:avLst>
                <a:gd fmla="val 50000" name="adj"/>
              </a:avLst>
            </a:prstGeom>
            <a:solidFill>
              <a:srgbClr val="1C902F"/>
            </a:solidFill>
            <a:ln>
              <a:noFill/>
            </a:ln>
          </p:spPr>
          <p:txBody>
            <a:bodyPr anchorCtr="0" anchor="ctr" bIns="25275" lIns="50575" spcFirstLastPara="1" rIns="50575" wrap="square" tIns="25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75"/>
                <a:buFont typeface="Arial"/>
                <a:buNone/>
              </a:pPr>
              <a:r>
                <a:rPr b="1" i="0" lang="ja-JP" sz="774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椎茸ハウス・設備賃貸</a:t>
              </a:r>
              <a:endParaRPr b="1" i="0" sz="774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2" name="Google Shape;152;g37844bbc702_0_507"/>
            <p:cNvGrpSpPr/>
            <p:nvPr/>
          </p:nvGrpSpPr>
          <p:grpSpPr>
            <a:xfrm>
              <a:off x="5493191" y="2146647"/>
              <a:ext cx="520265" cy="271001"/>
              <a:chOff x="3736442" y="3779973"/>
              <a:chExt cx="1794635" cy="917403"/>
            </a:xfrm>
          </p:grpSpPr>
          <p:sp>
            <p:nvSpPr>
              <p:cNvPr id="153" name="Google Shape;153;g37844bbc702_0_507"/>
              <p:cNvSpPr/>
              <p:nvPr/>
            </p:nvSpPr>
            <p:spPr>
              <a:xfrm rot="-5400000">
                <a:off x="4484077" y="3650376"/>
                <a:ext cx="917400" cy="1176600"/>
              </a:xfrm>
              <a:prstGeom prst="flowChartDelay">
                <a:avLst/>
              </a:prstGeom>
              <a:solidFill>
                <a:schemeClr val="lt1"/>
              </a:solidFill>
              <a:ln cap="flat" cmpd="sng" w="14025">
                <a:solidFill>
                  <a:srgbClr val="2626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5275" lIns="50575" spcFirstLastPara="1" rIns="50575" wrap="square" tIns="25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75"/>
                  <a:buFont typeface="Arial"/>
                  <a:buNone/>
                </a:pPr>
                <a:r>
                  <a:t/>
                </a:r>
                <a:endParaRPr b="0" i="0" sz="774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g37844bbc702_0_507"/>
              <p:cNvSpPr/>
              <p:nvPr/>
            </p:nvSpPr>
            <p:spPr>
              <a:xfrm rot="-5400000">
                <a:off x="4338048" y="3650375"/>
                <a:ext cx="917400" cy="1176600"/>
              </a:xfrm>
              <a:prstGeom prst="flowChartDelay">
                <a:avLst/>
              </a:prstGeom>
              <a:solidFill>
                <a:schemeClr val="lt1"/>
              </a:solidFill>
              <a:ln cap="flat" cmpd="sng" w="14025">
                <a:solidFill>
                  <a:srgbClr val="2626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5275" lIns="50575" spcFirstLastPara="1" rIns="50575" wrap="square" tIns="25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75"/>
                  <a:buFont typeface="Arial"/>
                  <a:buNone/>
                </a:pPr>
                <a:r>
                  <a:t/>
                </a:r>
                <a:endParaRPr b="0" i="0" sz="774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g37844bbc702_0_507"/>
              <p:cNvSpPr/>
              <p:nvPr/>
            </p:nvSpPr>
            <p:spPr>
              <a:xfrm rot="-5400000">
                <a:off x="4123806" y="3650375"/>
                <a:ext cx="917400" cy="1176600"/>
              </a:xfrm>
              <a:prstGeom prst="flowChartDelay">
                <a:avLst/>
              </a:prstGeom>
              <a:solidFill>
                <a:schemeClr val="lt1"/>
              </a:solidFill>
              <a:ln cap="flat" cmpd="sng" w="14025">
                <a:solidFill>
                  <a:srgbClr val="2626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5275" lIns="50575" spcFirstLastPara="1" rIns="50575" wrap="square" tIns="25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75"/>
                  <a:buFont typeface="Arial"/>
                  <a:buNone/>
                </a:pPr>
                <a:r>
                  <a:t/>
                </a:r>
                <a:endParaRPr b="0" i="0" sz="774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g37844bbc702_0_507"/>
              <p:cNvSpPr/>
              <p:nvPr/>
            </p:nvSpPr>
            <p:spPr>
              <a:xfrm rot="-5400000">
                <a:off x="3866042" y="3650373"/>
                <a:ext cx="917400" cy="1176600"/>
              </a:xfrm>
              <a:prstGeom prst="flowChartDelay">
                <a:avLst/>
              </a:prstGeom>
              <a:solidFill>
                <a:schemeClr val="lt1"/>
              </a:solidFill>
              <a:ln cap="flat" cmpd="sng" w="14025">
                <a:solidFill>
                  <a:srgbClr val="2626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5275" lIns="50575" spcFirstLastPara="1" rIns="50575" wrap="square" tIns="25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75"/>
                  <a:buFont typeface="Arial"/>
                  <a:buNone/>
                </a:pPr>
                <a:r>
                  <a:t/>
                </a:r>
                <a:endParaRPr b="0" i="0" sz="774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g37844bbc702_0_507"/>
              <p:cNvSpPr/>
              <p:nvPr/>
            </p:nvSpPr>
            <p:spPr>
              <a:xfrm rot="-5400000">
                <a:off x="4002608" y="4131875"/>
                <a:ext cx="557100" cy="573900"/>
              </a:xfrm>
              <a:prstGeom prst="flowChartDelay">
                <a:avLst/>
              </a:prstGeom>
              <a:solidFill>
                <a:srgbClr val="000000"/>
              </a:solidFill>
              <a:ln cap="flat" cmpd="sng" w="14025">
                <a:solidFill>
                  <a:srgbClr val="26262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5275" lIns="50575" spcFirstLastPara="1" rIns="50575" wrap="square" tIns="25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75"/>
                  <a:buFont typeface="Arial"/>
                  <a:buNone/>
                </a:pPr>
                <a:r>
                  <a:t/>
                </a:r>
                <a:endParaRPr b="0" i="0" sz="774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8" name="Google Shape;158;g37844bbc702_0_507"/>
            <p:cNvSpPr/>
            <p:nvPr/>
          </p:nvSpPr>
          <p:spPr>
            <a:xfrm>
              <a:off x="2004351" y="3180843"/>
              <a:ext cx="272100" cy="265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25275" lIns="50575" spcFirstLastPara="1" rIns="50575" wrap="square" tIns="25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83"/>
                <a:buFont typeface="Arial"/>
                <a:buNone/>
              </a:pPr>
              <a:r>
                <a:rPr b="1" i="0" lang="ja-JP" sz="1383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￥</a:t>
              </a:r>
              <a:endParaRPr b="1" i="0" sz="138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g37844bbc702_0_507"/>
            <p:cNvSpPr/>
            <p:nvPr/>
          </p:nvSpPr>
          <p:spPr>
            <a:xfrm>
              <a:off x="4140984" y="4124619"/>
              <a:ext cx="272100" cy="265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25275" lIns="50575" spcFirstLastPara="1" rIns="50575" wrap="square" tIns="25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83"/>
                <a:buFont typeface="Arial"/>
                <a:buNone/>
              </a:pPr>
              <a:r>
                <a:rPr b="1" i="0" lang="ja-JP" sz="1383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￥</a:t>
              </a:r>
              <a:endParaRPr b="1" i="0" sz="138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g37844bbc702_0_507"/>
            <p:cNvSpPr/>
            <p:nvPr/>
          </p:nvSpPr>
          <p:spPr>
            <a:xfrm>
              <a:off x="1712689" y="3811523"/>
              <a:ext cx="660300" cy="324900"/>
            </a:xfrm>
            <a:prstGeom prst="roundRect">
              <a:avLst>
                <a:gd fmla="val 50000" name="adj"/>
              </a:avLst>
            </a:prstGeom>
            <a:solidFill>
              <a:srgbClr val="1C902F"/>
            </a:solidFill>
            <a:ln>
              <a:noFill/>
            </a:ln>
          </p:spPr>
          <p:txBody>
            <a:bodyPr anchorCtr="0" anchor="ctr" bIns="25275" lIns="50575" spcFirstLastPara="1" rIns="50575" wrap="square" tIns="25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85"/>
                <a:buFont typeface="Arial"/>
                <a:buNone/>
              </a:pPr>
              <a:r>
                <a:rPr b="1" i="0" lang="ja-JP" sz="885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しいたけ買取</a:t>
              </a:r>
              <a:endParaRPr b="1" i="0" sz="88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g37844bbc702_0_507"/>
            <p:cNvSpPr/>
            <p:nvPr/>
          </p:nvSpPr>
          <p:spPr>
            <a:xfrm>
              <a:off x="4087239" y="3770816"/>
              <a:ext cx="660300" cy="324900"/>
            </a:xfrm>
            <a:prstGeom prst="roundRect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25275" lIns="50575" spcFirstLastPara="1" rIns="50575" wrap="square" tIns="25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85"/>
                <a:buFont typeface="Arial"/>
                <a:buNone/>
              </a:pPr>
              <a:r>
                <a:rPr b="1" i="0" lang="ja-JP" sz="885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しいたけ生産</a:t>
              </a:r>
              <a:endParaRPr b="1" i="0" sz="88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2" name="Google Shape;162;g37844bbc702_0_50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642275" y="1605564"/>
            <a:ext cx="5419851" cy="405664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37844bbc702_0_507"/>
          <p:cNvSpPr/>
          <p:nvPr/>
        </p:nvSpPr>
        <p:spPr>
          <a:xfrm>
            <a:off x="6596408" y="1145675"/>
            <a:ext cx="55116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375" lIns="58775" spcFirstLastPara="1" rIns="58775" wrap="square" tIns="293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ja-JP" sz="15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atGPアスタネモデルの特徴</a:t>
            </a:r>
            <a:endParaRPr b="1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7844bbc702_0_143"/>
          <p:cNvSpPr txBox="1"/>
          <p:nvPr>
            <p:ph idx="12" type="sldNum"/>
          </p:nvPr>
        </p:nvSpPr>
        <p:spPr>
          <a:xfrm>
            <a:off x="11540386" y="6388185"/>
            <a:ext cx="52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ja-JP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70" name="Google Shape;170;g37844bbc702_0_143"/>
          <p:cNvSpPr txBox="1"/>
          <p:nvPr/>
        </p:nvSpPr>
        <p:spPr>
          <a:xfrm>
            <a:off x="269897" y="125055"/>
            <a:ext cx="713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ja-JP" sz="24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就労継続支援A型事業所「アスタネ」について</a:t>
            </a:r>
            <a:endParaRPr b="1" i="0" sz="2400" u="none" cap="none" strike="noStrik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71" name="Google Shape;171;g37844bbc702_0_143"/>
          <p:cNvSpPr txBox="1"/>
          <p:nvPr/>
        </p:nvSpPr>
        <p:spPr>
          <a:xfrm>
            <a:off x="4249355" y="2263551"/>
            <a:ext cx="4622100" cy="4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2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ja-JP" sz="1200" u="none" cap="none" strike="noStrike">
                <a:solidFill>
                  <a:srgbClr val="262626"/>
                </a:solidFill>
                <a:latin typeface="Meiryo"/>
                <a:ea typeface="Meiryo"/>
                <a:cs typeface="Meiryo"/>
                <a:sym typeface="Meiryo"/>
              </a:rPr>
              <a:t>【住　　所】埼玉県さいたま市桜区西堀８－３－１５－１</a:t>
            </a:r>
            <a:endParaRPr b="0" i="0" sz="1200" u="none" cap="none" strike="noStrike">
              <a:solidFill>
                <a:srgbClr val="262626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0" lvl="2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ja-JP" sz="1200" u="none" cap="none" strike="noStrike">
                <a:solidFill>
                  <a:srgbClr val="262626"/>
                </a:solidFill>
                <a:latin typeface="Meiryo"/>
                <a:ea typeface="Meiryo"/>
                <a:cs typeface="Meiryo"/>
                <a:sym typeface="Meiryo"/>
              </a:rPr>
              <a:t>【事業内容】就労継続支援A型事業所、菌床しいたけの生産販売</a:t>
            </a:r>
            <a:endParaRPr b="0" i="0" sz="1200" u="none" cap="none" strike="noStrike">
              <a:solidFill>
                <a:srgbClr val="262626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72" name="Google Shape;172;g37844bbc702_0_143"/>
          <p:cNvSpPr/>
          <p:nvPr/>
        </p:nvSpPr>
        <p:spPr>
          <a:xfrm>
            <a:off x="4249356" y="3034424"/>
            <a:ext cx="4261500" cy="201300"/>
          </a:xfrm>
          <a:prstGeom prst="rect">
            <a:avLst/>
          </a:prstGeom>
          <a:solidFill>
            <a:srgbClr val="EDE331">
              <a:alpha val="725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73" name="Google Shape;173;g37844bbc702_0_143"/>
          <p:cNvSpPr txBox="1"/>
          <p:nvPr/>
        </p:nvSpPr>
        <p:spPr>
          <a:xfrm>
            <a:off x="1319104" y="970783"/>
            <a:ext cx="8238300" cy="6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2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ja-JP" sz="24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「アスタネ」とは直営の菌床しいたけ工場であり、</a:t>
            </a:r>
            <a:endParaRPr b="1" i="0" sz="2400" u="none" cap="none" strike="noStrik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0" lvl="2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ja-JP" sz="24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精神障害者が事業を担っています。</a:t>
            </a:r>
            <a:endParaRPr b="0" i="0" sz="2400" u="none" cap="none" strike="noStrik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74" name="Google Shape;174;g37844bbc702_0_143"/>
          <p:cNvSpPr/>
          <p:nvPr/>
        </p:nvSpPr>
        <p:spPr>
          <a:xfrm>
            <a:off x="2923849" y="1767745"/>
            <a:ext cx="1828500" cy="170400"/>
          </a:xfrm>
          <a:prstGeom prst="rect">
            <a:avLst/>
          </a:prstGeom>
          <a:solidFill>
            <a:srgbClr val="EDE331">
              <a:alpha val="725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75" name="Google Shape;175;g37844bbc702_0_143"/>
          <p:cNvSpPr txBox="1"/>
          <p:nvPr/>
        </p:nvSpPr>
        <p:spPr>
          <a:xfrm>
            <a:off x="4321305" y="2925877"/>
            <a:ext cx="54528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ja-JP" sz="16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障害者スタッフ約30名が</a:t>
            </a:r>
            <a:r>
              <a:rPr b="1" i="0" lang="ja-JP" sz="16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生産～販売の全工程</a:t>
            </a:r>
            <a:r>
              <a:rPr b="0" i="0" lang="ja-JP" sz="16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を分担</a:t>
            </a:r>
            <a:endParaRPr b="0" i="0" sz="1600" u="none" cap="none" strike="noStrik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76" name="Google Shape;176;g37844bbc702_0_143"/>
          <p:cNvSpPr/>
          <p:nvPr/>
        </p:nvSpPr>
        <p:spPr>
          <a:xfrm>
            <a:off x="3838163" y="4629325"/>
            <a:ext cx="7197900" cy="1859700"/>
          </a:xfrm>
          <a:prstGeom prst="roundRect">
            <a:avLst>
              <a:gd fmla="val 4726" name="adj"/>
            </a:avLst>
          </a:prstGeom>
          <a:solidFill>
            <a:srgbClr val="EFEFE7"/>
          </a:solidFill>
          <a:ln>
            <a:noFill/>
          </a:ln>
        </p:spPr>
        <p:txBody>
          <a:bodyPr anchorCtr="0" anchor="ctr" bIns="0" lIns="144000" spcFirstLastPara="1" rIns="0" wrap="square" tIns="108000">
            <a:noAutofit/>
          </a:bodyPr>
          <a:lstStyle/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●農福連携協会、会報誌で事例紹介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●農水省でのノウフクフェアで食材として採用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●厚労省：生活困窮者の就労訓練事業参加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●西武HDとの協業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●NHK取材、放送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●テレ玉取材、放送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●青山学院大学で講義</a:t>
            </a:r>
            <a:r>
              <a:rPr b="0" i="0" lang="ja-JP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、</a:t>
            </a:r>
            <a:r>
              <a:rPr b="0" i="0" lang="ja-JP" sz="14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など</a:t>
            </a:r>
            <a:endParaRPr b="0" i="0" sz="1400" u="none" cap="none" strike="noStrike">
              <a:solidFill>
                <a:srgbClr val="262626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177" name="Google Shape;177;g37844bbc702_0_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02293" y="3263505"/>
            <a:ext cx="1860112" cy="13182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8" name="Google Shape;178;g37844bbc702_0_143"/>
          <p:cNvGrpSpPr/>
          <p:nvPr/>
        </p:nvGrpSpPr>
        <p:grpSpPr>
          <a:xfrm>
            <a:off x="1204354" y="2313445"/>
            <a:ext cx="2116963" cy="1468668"/>
            <a:chOff x="1437922" y="1127248"/>
            <a:chExt cx="2346445" cy="1701817"/>
          </a:xfrm>
        </p:grpSpPr>
        <p:pic>
          <p:nvPicPr>
            <p:cNvPr id="179" name="Google Shape;179;g37844bbc702_0_14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37922" y="1127248"/>
              <a:ext cx="2346445" cy="170181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0" name="Google Shape;180;g37844bbc702_0_143"/>
            <p:cNvGrpSpPr/>
            <p:nvPr/>
          </p:nvGrpSpPr>
          <p:grpSpPr>
            <a:xfrm>
              <a:off x="1882881" y="1597518"/>
              <a:ext cx="1507639" cy="832585"/>
              <a:chOff x="735503" y="2043818"/>
              <a:chExt cx="1055400" cy="651067"/>
            </a:xfrm>
          </p:grpSpPr>
          <p:sp>
            <p:nvSpPr>
              <p:cNvPr id="181" name="Google Shape;181;g37844bbc702_0_143"/>
              <p:cNvSpPr txBox="1"/>
              <p:nvPr/>
            </p:nvSpPr>
            <p:spPr>
              <a:xfrm>
                <a:off x="889146" y="2043818"/>
                <a:ext cx="890700" cy="30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1" i="0" lang="ja-JP" sz="1600" u="none" cap="none" strike="noStrike">
                    <a:solidFill>
                      <a:srgbClr val="000000"/>
                    </a:solidFill>
                    <a:latin typeface="Meiryo"/>
                    <a:ea typeface="Meiryo"/>
                    <a:cs typeface="Meiryo"/>
                    <a:sym typeface="Meiryo"/>
                  </a:rPr>
                  <a:t>年間売上</a:t>
                </a:r>
                <a:endParaRPr b="0" i="0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g37844bbc702_0_143"/>
              <p:cNvSpPr txBox="1"/>
              <p:nvPr/>
            </p:nvSpPr>
            <p:spPr>
              <a:xfrm>
                <a:off x="735503" y="2276385"/>
                <a:ext cx="1055400" cy="41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1" i="0" lang="ja-JP" sz="2400" u="none" cap="none" strike="noStrike">
                    <a:solidFill>
                      <a:srgbClr val="D60074"/>
                    </a:solidFill>
                    <a:latin typeface="Meiryo"/>
                    <a:ea typeface="Meiryo"/>
                    <a:cs typeface="Meiryo"/>
                    <a:sym typeface="Meiryo"/>
                  </a:rPr>
                  <a:t>1.3億円</a:t>
                </a:r>
                <a:endParaRPr b="0" i="0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3" name="Google Shape;183;g37844bbc702_0_143"/>
          <p:cNvGrpSpPr/>
          <p:nvPr/>
        </p:nvGrpSpPr>
        <p:grpSpPr>
          <a:xfrm>
            <a:off x="1155939" y="3678883"/>
            <a:ext cx="2207822" cy="1471260"/>
            <a:chOff x="1416103" y="2824261"/>
            <a:chExt cx="2349496" cy="1704030"/>
          </a:xfrm>
        </p:grpSpPr>
        <p:pic>
          <p:nvPicPr>
            <p:cNvPr id="184" name="Google Shape;184;g37844bbc702_0_14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16103" y="2824261"/>
              <a:ext cx="2349496" cy="170403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5" name="Google Shape;185;g37844bbc702_0_143"/>
            <p:cNvGrpSpPr/>
            <p:nvPr/>
          </p:nvGrpSpPr>
          <p:grpSpPr>
            <a:xfrm>
              <a:off x="1826601" y="3309044"/>
              <a:ext cx="1617341" cy="829557"/>
              <a:chOff x="199687" y="3634427"/>
              <a:chExt cx="958822" cy="829557"/>
            </a:xfrm>
          </p:grpSpPr>
          <p:sp>
            <p:nvSpPr>
              <p:cNvPr id="186" name="Google Shape;186;g37844bbc702_0_143"/>
              <p:cNvSpPr txBox="1"/>
              <p:nvPr/>
            </p:nvSpPr>
            <p:spPr>
              <a:xfrm>
                <a:off x="268409" y="3634427"/>
                <a:ext cx="890100" cy="392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1" i="0" lang="ja-JP" sz="1600" u="none" cap="none" strike="noStrike">
                    <a:solidFill>
                      <a:srgbClr val="000000"/>
                    </a:solidFill>
                    <a:latin typeface="Meiryo"/>
                    <a:ea typeface="Meiryo"/>
                    <a:cs typeface="Meiryo"/>
                    <a:sym typeface="Meiryo"/>
                  </a:rPr>
                  <a:t>年間生産量</a:t>
                </a:r>
                <a:endParaRPr b="0" i="0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g37844bbc702_0_143"/>
              <p:cNvSpPr txBox="1"/>
              <p:nvPr/>
            </p:nvSpPr>
            <p:spPr>
              <a:xfrm>
                <a:off x="199687" y="3929084"/>
                <a:ext cx="8937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1" i="0" lang="ja-JP" sz="2400" u="none" cap="none" strike="noStrike">
                    <a:solidFill>
                      <a:srgbClr val="D60074"/>
                    </a:solidFill>
                    <a:latin typeface="Meiryo"/>
                    <a:ea typeface="Meiryo"/>
                    <a:cs typeface="Meiryo"/>
                    <a:sym typeface="Meiryo"/>
                  </a:rPr>
                  <a:t>100㌧</a:t>
                </a:r>
                <a:endParaRPr b="0" i="0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8" name="Google Shape;188;g37844bbc702_0_143"/>
          <p:cNvGrpSpPr/>
          <p:nvPr/>
        </p:nvGrpSpPr>
        <p:grpSpPr>
          <a:xfrm>
            <a:off x="1170582" y="5090569"/>
            <a:ext cx="2178453" cy="1398498"/>
            <a:chOff x="1439432" y="4526078"/>
            <a:chExt cx="2349496" cy="1704030"/>
          </a:xfrm>
        </p:grpSpPr>
        <p:pic>
          <p:nvPicPr>
            <p:cNvPr id="189" name="Google Shape;189;g37844bbc702_0_14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39432" y="4526078"/>
              <a:ext cx="2349496" cy="17040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0" name="Google Shape;190;g37844bbc702_0_143"/>
            <p:cNvSpPr txBox="1"/>
            <p:nvPr/>
          </p:nvSpPr>
          <p:spPr>
            <a:xfrm>
              <a:off x="1876242" y="4937047"/>
              <a:ext cx="1586700" cy="71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sz="1600" u="none" cap="none" strike="noStrike">
                  <a:solidFill>
                    <a:srgbClr val="000000"/>
                  </a:solidFill>
                  <a:latin typeface="Meiryo"/>
                  <a:ea typeface="Meiryo"/>
                  <a:cs typeface="Meiryo"/>
                  <a:sym typeface="Meiryo"/>
                </a:rPr>
                <a:t>農水省主催</a:t>
              </a:r>
              <a:endParaRPr b="1" i="0" sz="16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sz="1600" u="none" cap="none" strike="noStrike">
                  <a:solidFill>
                    <a:srgbClr val="000000"/>
                  </a:solidFill>
                  <a:latin typeface="Meiryo"/>
                  <a:ea typeface="Meiryo"/>
                  <a:cs typeface="Meiryo"/>
                  <a:sym typeface="Meiryo"/>
                </a:rPr>
                <a:t>農福アワード</a:t>
              </a:r>
              <a:endParaRPr b="1" i="0" sz="16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sp>
        <p:nvSpPr>
          <p:cNvPr id="191" name="Google Shape;191;g37844bbc702_0_143"/>
          <p:cNvSpPr txBox="1"/>
          <p:nvPr/>
        </p:nvSpPr>
        <p:spPr>
          <a:xfrm>
            <a:off x="1636484" y="5942667"/>
            <a:ext cx="1292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ja-JP" sz="1800" u="none" cap="none" strike="noStrike">
                <a:solidFill>
                  <a:srgbClr val="D60074"/>
                </a:solidFill>
                <a:latin typeface="Meiryo"/>
                <a:ea typeface="Meiryo"/>
                <a:cs typeface="Meiryo"/>
                <a:sym typeface="Meiryo"/>
              </a:rPr>
              <a:t>優良事例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g37844bbc702_0_143"/>
          <p:cNvPicPr preferRelativeResize="0"/>
          <p:nvPr/>
        </p:nvPicPr>
        <p:blipFill rotWithShape="1">
          <a:blip r:embed="rId5">
            <a:alphaModFix/>
          </a:blip>
          <a:srcRect b="17500" l="33479" r="8745" t="1139"/>
          <a:stretch/>
        </p:blipFill>
        <p:spPr>
          <a:xfrm>
            <a:off x="8243535" y="3254675"/>
            <a:ext cx="1832323" cy="1289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37844bbc702_0_143"/>
          <p:cNvPicPr preferRelativeResize="0"/>
          <p:nvPr/>
        </p:nvPicPr>
        <p:blipFill rotWithShape="1">
          <a:blip r:embed="rId6">
            <a:alphaModFix/>
          </a:blip>
          <a:srcRect b="10418" l="10367" r="12495" t="16774"/>
          <a:stretch/>
        </p:blipFill>
        <p:spPr>
          <a:xfrm>
            <a:off x="5877645" y="3235674"/>
            <a:ext cx="1906870" cy="1297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7844bbc702_0_440"/>
          <p:cNvSpPr txBox="1"/>
          <p:nvPr/>
        </p:nvSpPr>
        <p:spPr>
          <a:xfrm>
            <a:off x="246824" y="144250"/>
            <a:ext cx="713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ja-JP" sz="24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埼玉県の食育・地産地消に貢献</a:t>
            </a:r>
            <a:endParaRPr b="1" i="0" sz="2400" u="none" cap="none" strike="noStrik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00" name="Google Shape;200;g37844bbc702_0_440"/>
          <p:cNvSpPr/>
          <p:nvPr/>
        </p:nvSpPr>
        <p:spPr>
          <a:xfrm>
            <a:off x="8079484" y="6088381"/>
            <a:ext cx="1385700" cy="8970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01" name="Google Shape;201;g37844bbc702_0_440"/>
          <p:cNvSpPr txBox="1"/>
          <p:nvPr>
            <p:ph idx="12" type="sldNum"/>
          </p:nvPr>
        </p:nvSpPr>
        <p:spPr>
          <a:xfrm>
            <a:off x="11540386" y="6388185"/>
            <a:ext cx="52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pic>
        <p:nvPicPr>
          <p:cNvPr id="202" name="Google Shape;202;g37844bbc702_0_4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0409" y="5358326"/>
            <a:ext cx="1422140" cy="92738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3" name="Google Shape;203;g37844bbc702_0_4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39982" y="2224489"/>
            <a:ext cx="4122893" cy="1817468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37844bbc702_0_440"/>
          <p:cNvSpPr/>
          <p:nvPr/>
        </p:nvSpPr>
        <p:spPr>
          <a:xfrm>
            <a:off x="2994992" y="5358326"/>
            <a:ext cx="2517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ja-JP" sz="12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浦和初のクラフトビール醸造所「U.B.P BREWERY」とアスタネと豚肉料理専門店「豚組」の3社がコラボした特製のジャンボ焼売を発売。</a:t>
            </a:r>
            <a:endParaRPr b="0" i="0" sz="1200" u="none" cap="none" strike="noStrik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grpSp>
        <p:nvGrpSpPr>
          <p:cNvPr id="205" name="Google Shape;205;g37844bbc702_0_440"/>
          <p:cNvGrpSpPr/>
          <p:nvPr/>
        </p:nvGrpSpPr>
        <p:grpSpPr>
          <a:xfrm>
            <a:off x="1462039" y="2230641"/>
            <a:ext cx="3844543" cy="2552159"/>
            <a:chOff x="1074556" y="2064001"/>
            <a:chExt cx="4079523" cy="2593658"/>
          </a:xfrm>
        </p:grpSpPr>
        <p:pic>
          <p:nvPicPr>
            <p:cNvPr id="206" name="Google Shape;206;g37844bbc702_0_44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74556" y="2667467"/>
              <a:ext cx="1626548" cy="60156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207" name="Google Shape;207;g37844bbc702_0_44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78599" y="2064001"/>
              <a:ext cx="1622505" cy="50193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208" name="Google Shape;208;g37844bbc702_0_44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074556" y="3386632"/>
              <a:ext cx="1176715" cy="121393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209" name="Google Shape;209;g37844bbc702_0_44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877130" y="3406133"/>
              <a:ext cx="1269926" cy="125152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210" name="Google Shape;210;g37844bbc702_0_44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813738" y="2667467"/>
              <a:ext cx="2340341" cy="60156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211" name="Google Shape;211;g37844bbc702_0_440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806717" y="2064001"/>
              <a:ext cx="2340340" cy="419105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212" name="Google Shape;212;g37844bbc702_0_440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2469255" y="3406133"/>
              <a:ext cx="1189890" cy="120180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sp>
        <p:nvSpPr>
          <p:cNvPr id="213" name="Google Shape;213;g37844bbc702_0_440"/>
          <p:cNvSpPr/>
          <p:nvPr/>
        </p:nvSpPr>
        <p:spPr>
          <a:xfrm>
            <a:off x="1223264" y="1236377"/>
            <a:ext cx="4572600" cy="451200"/>
          </a:xfrm>
          <a:prstGeom prst="roundRect">
            <a:avLst>
              <a:gd fmla="val 16667" name="adj"/>
            </a:avLst>
          </a:prstGeom>
          <a:solidFill>
            <a:srgbClr val="0070C0"/>
          </a:solidFill>
          <a:ln cap="flat" cmpd="sng" w="25400">
            <a:solidFill>
              <a:srgbClr val="3061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37844bbc702_0_440"/>
          <p:cNvSpPr/>
          <p:nvPr/>
        </p:nvSpPr>
        <p:spPr>
          <a:xfrm>
            <a:off x="1211060" y="1243418"/>
            <a:ext cx="46200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ja-JP" sz="16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地産・地消に貢献</a:t>
            </a:r>
            <a:endParaRPr b="1" i="0" sz="16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15" name="Google Shape;215;g37844bbc702_0_440"/>
          <p:cNvSpPr/>
          <p:nvPr/>
        </p:nvSpPr>
        <p:spPr>
          <a:xfrm>
            <a:off x="1658846" y="1815519"/>
            <a:ext cx="3541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ja-JP" sz="16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埼玉県下の40店舗超の小売店と契約</a:t>
            </a:r>
            <a:endParaRPr b="1" i="0" sz="1600" u="none" cap="none" strike="noStrik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16" name="Google Shape;216;g37844bbc702_0_440"/>
          <p:cNvSpPr/>
          <p:nvPr/>
        </p:nvSpPr>
        <p:spPr>
          <a:xfrm>
            <a:off x="2008224" y="4945583"/>
            <a:ext cx="2646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ja-JP" sz="16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浦和クラフト焼売でコラボ</a:t>
            </a:r>
            <a:endParaRPr b="1" i="0" sz="1600" u="none" cap="none" strike="noStrik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17" name="Google Shape;217;g37844bbc702_0_440"/>
          <p:cNvSpPr/>
          <p:nvPr/>
        </p:nvSpPr>
        <p:spPr>
          <a:xfrm>
            <a:off x="6322677" y="1250317"/>
            <a:ext cx="4572600" cy="451200"/>
          </a:xfrm>
          <a:prstGeom prst="roundRect">
            <a:avLst>
              <a:gd fmla="val 16667" name="adj"/>
            </a:avLst>
          </a:prstGeom>
          <a:solidFill>
            <a:srgbClr val="0070C0"/>
          </a:solidFill>
          <a:ln cap="flat" cmpd="sng" w="25400">
            <a:solidFill>
              <a:srgbClr val="3061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37844bbc702_0_440"/>
          <p:cNvSpPr/>
          <p:nvPr/>
        </p:nvSpPr>
        <p:spPr>
          <a:xfrm>
            <a:off x="6358878" y="1199832"/>
            <a:ext cx="46200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ja-JP" sz="16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しいたけ狩りを通した食育</a:t>
            </a:r>
            <a:endParaRPr b="1" i="0" sz="16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19" name="Google Shape;219;g37844bbc702_0_440"/>
          <p:cNvSpPr/>
          <p:nvPr/>
        </p:nvSpPr>
        <p:spPr>
          <a:xfrm>
            <a:off x="6401614" y="1824298"/>
            <a:ext cx="4493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ja-JP" sz="16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近隣保育園や放課後ディサービスの子どもたち</a:t>
            </a:r>
            <a:endParaRPr b="1" i="0" sz="1600" u="none" cap="none" strike="noStrik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220" name="Google Shape;220;g37844bbc702_0_44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901478" y="4724143"/>
            <a:ext cx="1219306" cy="69348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21" name="Google Shape;221;g37844bbc702_0_44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901478" y="5591356"/>
            <a:ext cx="1908815" cy="647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g37844bbc702_0_44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539982" y="4686485"/>
            <a:ext cx="2244569" cy="1586536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37844bbc702_0_440"/>
          <p:cNvSpPr/>
          <p:nvPr/>
        </p:nvSpPr>
        <p:spPr>
          <a:xfrm>
            <a:off x="6832479" y="4229291"/>
            <a:ext cx="3672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ja-JP" sz="16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「じゃらん」でのしいたけ狩りの実施</a:t>
            </a:r>
            <a:endParaRPr b="1" i="0" sz="1600" u="none" cap="none" strike="noStrik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テーマ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伊原 美咲</dc:creator>
</cp:coreProperties>
</file>